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8" r:id="rId8"/>
    <p:sldId id="334" r:id="rId9"/>
    <p:sldId id="331" r:id="rId10"/>
    <p:sldId id="333" r:id="rId11"/>
    <p:sldId id="335" r:id="rId12"/>
    <p:sldId id="336" r:id="rId13"/>
    <p:sldId id="339" r:id="rId14"/>
    <p:sldId id="342" r:id="rId15"/>
    <p:sldId id="343" r:id="rId16"/>
    <p:sldId id="340" r:id="rId17"/>
    <p:sldId id="338" r:id="rId18"/>
    <p:sldId id="345" r:id="rId19"/>
    <p:sldId id="346" r:id="rId20"/>
    <p:sldId id="347" r:id="rId21"/>
    <p:sldId id="348" r:id="rId22"/>
    <p:sldId id="349" r:id="rId23"/>
    <p:sldId id="351" r:id="rId24"/>
    <p:sldId id="350" r:id="rId25"/>
    <p:sldId id="352" r:id="rId26"/>
    <p:sldId id="353" r:id="rId27"/>
    <p:sldId id="354" r:id="rId28"/>
    <p:sldId id="355" r:id="rId29"/>
    <p:sldId id="359" r:id="rId30"/>
    <p:sldId id="358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5" r:id="rId56"/>
    <p:sldId id="386" r:id="rId57"/>
    <p:sldId id="387" r:id="rId58"/>
    <p:sldId id="388" r:id="rId59"/>
    <p:sldId id="389" r:id="rId60"/>
    <p:sldId id="390" r:id="rId61"/>
    <p:sldId id="391" r:id="rId62"/>
    <p:sldId id="392" r:id="rId63"/>
    <p:sldId id="393" r:id="rId64"/>
    <p:sldId id="394" r:id="rId65"/>
    <p:sldId id="395" r:id="rId66"/>
    <p:sldId id="396" r:id="rId67"/>
    <p:sldId id="397" r:id="rId68"/>
    <p:sldId id="398" r:id="rId69"/>
    <p:sldId id="399" r:id="rId70"/>
    <p:sldId id="400" r:id="rId71"/>
    <p:sldId id="401" r:id="rId72"/>
    <p:sldId id="402" r:id="rId73"/>
    <p:sldId id="403" r:id="rId74"/>
    <p:sldId id="357" r:id="rId75"/>
    <p:sldId id="344" r:id="rId76"/>
    <p:sldId id="405" r:id="rId77"/>
    <p:sldId id="406" r:id="rId78"/>
    <p:sldId id="407" r:id="rId79"/>
    <p:sldId id="408" r:id="rId80"/>
    <p:sldId id="409" r:id="rId81"/>
    <p:sldId id="410" r:id="rId82"/>
    <p:sldId id="411" r:id="rId83"/>
    <p:sldId id="412" r:id="rId84"/>
    <p:sldId id="413" r:id="rId85"/>
    <p:sldId id="414" r:id="rId86"/>
    <p:sldId id="415" r:id="rId87"/>
    <p:sldId id="416" r:id="rId88"/>
    <p:sldId id="417" r:id="rId89"/>
    <p:sldId id="418" r:id="rId90"/>
    <p:sldId id="419" r:id="rId91"/>
    <p:sldId id="420" r:id="rId92"/>
    <p:sldId id="421" r:id="rId93"/>
    <p:sldId id="422" r:id="rId94"/>
    <p:sldId id="423" r:id="rId95"/>
    <p:sldId id="424" r:id="rId96"/>
    <p:sldId id="425" r:id="rId97"/>
    <p:sldId id="426" r:id="rId98"/>
    <p:sldId id="427" r:id="rId99"/>
    <p:sldId id="428" r:id="rId100"/>
    <p:sldId id="429" r:id="rId101"/>
    <p:sldId id="430" r:id="rId102"/>
    <p:sldId id="431" r:id="rId103"/>
    <p:sldId id="432" r:id="rId104"/>
    <p:sldId id="434" r:id="rId105"/>
    <p:sldId id="433" r:id="rId106"/>
    <p:sldId id="435" r:id="rId107"/>
    <p:sldId id="436" r:id="rId108"/>
    <p:sldId id="437" r:id="rId109"/>
    <p:sldId id="438" r:id="rId110"/>
    <p:sldId id="439" r:id="rId111"/>
    <p:sldId id="440" r:id="rId112"/>
    <p:sldId id="404" r:id="rId113"/>
    <p:sldId id="442" r:id="rId114"/>
    <p:sldId id="443" r:id="rId115"/>
    <p:sldId id="444" r:id="rId116"/>
    <p:sldId id="445" r:id="rId117"/>
    <p:sldId id="446" r:id="rId118"/>
    <p:sldId id="447" r:id="rId119"/>
    <p:sldId id="448" r:id="rId120"/>
    <p:sldId id="449" r:id="rId121"/>
    <p:sldId id="450" r:id="rId122"/>
    <p:sldId id="451" r:id="rId123"/>
    <p:sldId id="452" r:id="rId124"/>
    <p:sldId id="453" r:id="rId125"/>
    <p:sldId id="454" r:id="rId126"/>
    <p:sldId id="455" r:id="rId127"/>
    <p:sldId id="456" r:id="rId128"/>
    <p:sldId id="457" r:id="rId129"/>
    <p:sldId id="458" r:id="rId130"/>
    <p:sldId id="459" r:id="rId131"/>
    <p:sldId id="460" r:id="rId132"/>
    <p:sldId id="461" r:id="rId133"/>
    <p:sldId id="462" r:id="rId134"/>
    <p:sldId id="463" r:id="rId135"/>
    <p:sldId id="464" r:id="rId136"/>
    <p:sldId id="465" r:id="rId137"/>
    <p:sldId id="466" r:id="rId138"/>
    <p:sldId id="467" r:id="rId139"/>
    <p:sldId id="468" r:id="rId140"/>
    <p:sldId id="469" r:id="rId141"/>
    <p:sldId id="470" r:id="rId142"/>
    <p:sldId id="471" r:id="rId143"/>
    <p:sldId id="472" r:id="rId144"/>
    <p:sldId id="441" r:id="rId145"/>
    <p:sldId id="474" r:id="rId146"/>
    <p:sldId id="475" r:id="rId147"/>
    <p:sldId id="476" r:id="rId148"/>
    <p:sldId id="477" r:id="rId149"/>
    <p:sldId id="478" r:id="rId150"/>
    <p:sldId id="479" r:id="rId151"/>
    <p:sldId id="480" r:id="rId152"/>
    <p:sldId id="481" r:id="rId153"/>
    <p:sldId id="482" r:id="rId154"/>
    <p:sldId id="483" r:id="rId155"/>
    <p:sldId id="484" r:id="rId156"/>
    <p:sldId id="485" r:id="rId157"/>
    <p:sldId id="486" r:id="rId158"/>
    <p:sldId id="487" r:id="rId159"/>
    <p:sldId id="488" r:id="rId160"/>
    <p:sldId id="489" r:id="rId161"/>
    <p:sldId id="490" r:id="rId162"/>
    <p:sldId id="491" r:id="rId163"/>
    <p:sldId id="492" r:id="rId164"/>
    <p:sldId id="493" r:id="rId165"/>
    <p:sldId id="494" r:id="rId166"/>
    <p:sldId id="495" r:id="rId167"/>
    <p:sldId id="496" r:id="rId168"/>
    <p:sldId id="497" r:id="rId169"/>
    <p:sldId id="498" r:id="rId170"/>
    <p:sldId id="499" r:id="rId171"/>
    <p:sldId id="473" r:id="rId172"/>
    <p:sldId id="501" r:id="rId173"/>
    <p:sldId id="502" r:id="rId174"/>
    <p:sldId id="503" r:id="rId175"/>
    <p:sldId id="504" r:id="rId176"/>
    <p:sldId id="505" r:id="rId177"/>
    <p:sldId id="506" r:id="rId178"/>
    <p:sldId id="507" r:id="rId179"/>
    <p:sldId id="508" r:id="rId180"/>
    <p:sldId id="509" r:id="rId181"/>
    <p:sldId id="510" r:id="rId182"/>
    <p:sldId id="511" r:id="rId183"/>
    <p:sldId id="512" r:id="rId184"/>
    <p:sldId id="513" r:id="rId185"/>
    <p:sldId id="514" r:id="rId186"/>
    <p:sldId id="515" r:id="rId187"/>
    <p:sldId id="516" r:id="rId188"/>
    <p:sldId id="517" r:id="rId189"/>
    <p:sldId id="518" r:id="rId190"/>
    <p:sldId id="519" r:id="rId191"/>
    <p:sldId id="520" r:id="rId192"/>
    <p:sldId id="521" r:id="rId193"/>
    <p:sldId id="522" r:id="rId194"/>
    <p:sldId id="500" r:id="rId1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commentAuthors" Target="commentAuthors.xml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9h1g22hby8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Inteligencia</a:t>
            </a:r>
            <a:r>
              <a:rPr lang="en-US" dirty="0"/>
              <a:t> Artificial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campos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interesantes</a:t>
            </a:r>
            <a:r>
              <a:rPr lang="en-US" dirty="0"/>
              <a:t> hoy</a:t>
            </a:r>
          </a:p>
          <a:p>
            <a:pPr lvl="1"/>
            <a:r>
              <a:rPr lang="en-US" dirty="0"/>
              <a:t>Ha </a:t>
            </a:r>
            <a:r>
              <a:rPr lang="en-US" dirty="0" err="1"/>
              <a:t>existido</a:t>
            </a:r>
            <a:r>
              <a:rPr lang="en-US" dirty="0"/>
              <a:t> de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décadas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conocia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expertos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habla</a:t>
            </a:r>
            <a:r>
              <a:rPr lang="en-US" dirty="0"/>
              <a:t> mucho de AI, ML, DL, RL</a:t>
            </a:r>
          </a:p>
          <a:p>
            <a:pPr lvl="1"/>
            <a:endParaRPr lang="en-US" dirty="0"/>
          </a:p>
          <a:p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librerías</a:t>
            </a:r>
            <a:r>
              <a:rPr lang="en-US" dirty="0"/>
              <a:t> de </a:t>
            </a:r>
            <a:r>
              <a:rPr lang="en-US" dirty="0" err="1"/>
              <a:t>ayuda</a:t>
            </a:r>
            <a:r>
              <a:rPr lang="en-US" dirty="0"/>
              <a:t> o frameworks de </a:t>
            </a:r>
            <a:r>
              <a:rPr lang="en-US" dirty="0" err="1"/>
              <a:t>trabajo</a:t>
            </a:r>
            <a:r>
              <a:rPr lang="en-US" dirty="0"/>
              <a:t>: TF, </a:t>
            </a:r>
            <a:r>
              <a:rPr lang="en-US" dirty="0" err="1"/>
              <a:t>Keras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-learn, etc.</a:t>
            </a:r>
          </a:p>
          <a:p>
            <a:r>
              <a:rPr lang="en-US" dirty="0"/>
              <a:t>Software de </a:t>
            </a:r>
            <a:r>
              <a:rPr lang="en-US" dirty="0" err="1"/>
              <a:t>Trabajo</a:t>
            </a:r>
            <a:r>
              <a:rPr lang="en-US" dirty="0"/>
              <a:t>: Python,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pic>
        <p:nvPicPr>
          <p:cNvPr id="1032" name="Picture 8" descr="Image result for scikit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76" y="637376"/>
            <a:ext cx="2314059" cy="1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4" y="2980305"/>
            <a:ext cx="3523926" cy="10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pa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1" y="1045927"/>
            <a:ext cx="2978764" cy="106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enso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29" y="1243963"/>
            <a:ext cx="1879466" cy="15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55" y="5446530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86" y="4199844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Búsqueda </a:t>
            </a:r>
            <a:r>
              <a:rPr lang="es-PA" dirty="0" err="1"/>
              <a:t>Greedy</a:t>
            </a:r>
            <a:r>
              <a:rPr lang="es-PA" dirty="0"/>
              <a:t> </a:t>
            </a:r>
            <a:r>
              <a:rPr lang="es-PA" dirty="0" err="1"/>
              <a:t>Best-First</a:t>
            </a:r>
            <a:endParaRPr lang="es-PA" dirty="0"/>
          </a:p>
          <a:p>
            <a:pPr lvl="1"/>
            <a:r>
              <a:rPr lang="es-PA" dirty="0"/>
              <a:t>Expande rápidamente a la solución</a:t>
            </a:r>
          </a:p>
          <a:p>
            <a:pPr lvl="1"/>
            <a:r>
              <a:rPr lang="es-PA" dirty="0"/>
              <a:t>Evalúa usando la función f(n) = h(n)</a:t>
            </a:r>
          </a:p>
          <a:p>
            <a:r>
              <a:rPr lang="es-PA" dirty="0"/>
              <a:t>Caso de línea recta, Rumania</a:t>
            </a:r>
          </a:p>
          <a:p>
            <a:pPr lvl="1"/>
            <a:r>
              <a:rPr lang="es-PA" dirty="0"/>
              <a:t>Solución no óptima: Arad, Sibiu, </a:t>
            </a:r>
            <a:r>
              <a:rPr lang="es-PA" dirty="0" err="1"/>
              <a:t>Fagaras</a:t>
            </a:r>
            <a:r>
              <a:rPr lang="es-PA" dirty="0"/>
              <a:t>, </a:t>
            </a:r>
            <a:r>
              <a:rPr lang="es-PA" dirty="0" err="1"/>
              <a:t>Bucharest</a:t>
            </a:r>
            <a:endParaRPr lang="es-PA" dirty="0"/>
          </a:p>
          <a:p>
            <a:r>
              <a:rPr lang="es-PA" dirty="0"/>
              <a:t>Caso </a:t>
            </a:r>
            <a:r>
              <a:rPr lang="es-PA" dirty="0" err="1"/>
              <a:t>Iasi-Faragas</a:t>
            </a:r>
            <a:endParaRPr lang="es-PA" dirty="0"/>
          </a:p>
          <a:p>
            <a:pPr lvl="1"/>
            <a:r>
              <a:rPr lang="es-PA" dirty="0"/>
              <a:t>Expande primero </a:t>
            </a:r>
            <a:r>
              <a:rPr lang="es-PA" dirty="0" err="1"/>
              <a:t>Neamt</a:t>
            </a:r>
            <a:endParaRPr lang="es-PA" dirty="0"/>
          </a:p>
          <a:p>
            <a:pPr lvl="1"/>
            <a:r>
              <a:rPr lang="es-PA" dirty="0"/>
              <a:t>Más cercana a </a:t>
            </a:r>
            <a:r>
              <a:rPr lang="es-PA" dirty="0" err="1"/>
              <a:t>faragas</a:t>
            </a:r>
            <a:endParaRPr lang="es-PA" dirty="0"/>
          </a:p>
          <a:p>
            <a:pPr lvl="1"/>
            <a:r>
              <a:rPr lang="es-PA" dirty="0"/>
              <a:t>No encuentra solución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07" y="3741098"/>
            <a:ext cx="4903562" cy="29698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5" y="5239258"/>
            <a:ext cx="3203863" cy="1413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7" y="1264034"/>
            <a:ext cx="3732523" cy="35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620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Búsqueda A*</a:t>
            </a:r>
          </a:p>
          <a:p>
            <a:pPr lvl="1"/>
            <a:r>
              <a:rPr lang="es-PA" dirty="0"/>
              <a:t>Evalúa nodos: f(n) = g(n) + h(n)</a:t>
            </a:r>
          </a:p>
          <a:p>
            <a:pPr lvl="2"/>
            <a:r>
              <a:rPr lang="es-PA" dirty="0"/>
              <a:t>costo a los nodos g(n) </a:t>
            </a:r>
          </a:p>
          <a:p>
            <a:pPr lvl="2"/>
            <a:r>
              <a:rPr lang="es-PA" dirty="0"/>
              <a:t>Costo del nodo al objetivo h(n) </a:t>
            </a:r>
          </a:p>
          <a:p>
            <a:pPr lvl="1"/>
            <a:r>
              <a:rPr lang="es-PA" dirty="0"/>
              <a:t>Es completa y óptima</a:t>
            </a:r>
          </a:p>
          <a:p>
            <a:r>
              <a:rPr lang="es-PA" dirty="0"/>
              <a:t>Condiciones para </a:t>
            </a:r>
            <a:r>
              <a:rPr lang="es-PA" dirty="0" err="1"/>
              <a:t>optimabilidad</a:t>
            </a:r>
            <a:endParaRPr lang="es-PA" dirty="0"/>
          </a:p>
          <a:p>
            <a:pPr lvl="1"/>
            <a:r>
              <a:rPr lang="es-PA" dirty="0" err="1"/>
              <a:t>Heuristica</a:t>
            </a:r>
            <a:r>
              <a:rPr lang="es-PA" dirty="0"/>
              <a:t> Admisible</a:t>
            </a:r>
          </a:p>
          <a:p>
            <a:pPr lvl="2"/>
            <a:r>
              <a:rPr lang="es-PA" dirty="0"/>
              <a:t>Nunca sobrestimar el costo del objetivo</a:t>
            </a:r>
          </a:p>
          <a:p>
            <a:pPr lvl="3"/>
            <a:r>
              <a:rPr lang="es-PA" dirty="0" err="1"/>
              <a:t>hLSD</a:t>
            </a:r>
            <a:endParaRPr lang="es-PA" dirty="0"/>
          </a:p>
          <a:p>
            <a:pPr lvl="1"/>
            <a:r>
              <a:rPr lang="es-PA" dirty="0"/>
              <a:t>Consistencia/</a:t>
            </a:r>
            <a:r>
              <a:rPr lang="es-PA" dirty="0" err="1"/>
              <a:t>Monotonicidad</a:t>
            </a:r>
            <a:endParaRPr lang="es-PA" dirty="0"/>
          </a:p>
          <a:p>
            <a:pPr lvl="2"/>
            <a:r>
              <a:rPr lang="es-PA" dirty="0"/>
              <a:t>h(n) = c(n, a, n’) + h(n’)</a:t>
            </a:r>
          </a:p>
          <a:p>
            <a:pPr lvl="2"/>
            <a:r>
              <a:rPr lang="es-PA" dirty="0" err="1"/>
              <a:t>Idem</a:t>
            </a:r>
            <a:r>
              <a:rPr lang="es-PA" dirty="0"/>
              <a:t> a inecuación del triángulo</a:t>
            </a:r>
          </a:p>
          <a:p>
            <a:pPr lvl="3"/>
            <a:r>
              <a:rPr lang="es-PA" dirty="0"/>
              <a:t>la suma de los dos lados debe ser mayor a la del lado faltante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036" y="1286145"/>
            <a:ext cx="3817187" cy="5512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19" y="1383870"/>
            <a:ext cx="3486000" cy="21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676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Optimabilidad de A*</a:t>
                </a:r>
              </a:p>
              <a:p>
                <a:pPr lvl="1"/>
                <a:r>
                  <a:rPr lang="es-PA" dirty="0"/>
                  <a:t>Tiene </a:t>
                </a:r>
                <a:r>
                  <a:rPr lang="es-PA" dirty="0" err="1"/>
                  <a:t>tree-search</a:t>
                </a:r>
                <a:r>
                  <a:rPr lang="es-PA" dirty="0"/>
                  <a:t> óptimo h(n) admisible, </a:t>
                </a:r>
                <a:r>
                  <a:rPr lang="es-PA" dirty="0" err="1"/>
                  <a:t>graph-search</a:t>
                </a:r>
                <a:r>
                  <a:rPr lang="es-PA" dirty="0"/>
                  <a:t> optimo h(n) consistente</a:t>
                </a:r>
              </a:p>
              <a:p>
                <a:pPr lvl="2"/>
                <a:r>
                  <a:rPr lang="es-PA" dirty="0"/>
                  <a:t>h(n) consistente tiene valores incrementales de f(n) a través de su camino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/>
              </a:p>
              <a:p>
                <a:pPr lvl="2"/>
                <a:endParaRPr lang="es-PA" dirty="0"/>
              </a:p>
              <a:p>
                <a:pPr lvl="1"/>
                <a:r>
                  <a:rPr lang="es-PA" dirty="0"/>
                  <a:t>Como los costos f son no decrecientes , podemos dibujar “contornos” en el espacio estado</a:t>
                </a:r>
              </a:p>
              <a:p>
                <a:pPr lvl="1"/>
                <a:endParaRPr lang="es-PA" dirty="0"/>
              </a:p>
              <a:p>
                <a:pPr lvl="1"/>
                <a:r>
                  <a:rPr lang="es-PA" dirty="0"/>
                  <a:t>A* expande para el C*</a:t>
                </a:r>
              </a:p>
              <a:p>
                <a:pPr lvl="1"/>
                <a:r>
                  <a:rPr lang="es-PA" dirty="0"/>
                  <a:t>El error absoluto es </a:t>
                </a:r>
                <a:r>
                  <a:rPr lang="es-PA" dirty="0">
                    <a:sym typeface="Symbol" panose="05050102010706020507" pitchFamily="18" charset="2"/>
                  </a:rPr>
                  <a:t> = h* - h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El error relativo es /h*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03" y="3862941"/>
            <a:ext cx="43815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729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Búsqueda Heurística Limitada por Memoria</a:t>
            </a:r>
          </a:p>
          <a:p>
            <a:pPr lvl="1"/>
            <a:r>
              <a:rPr lang="es-PA" dirty="0"/>
              <a:t>Vamos a reducir los requerimientos de memoria de A*</a:t>
            </a:r>
          </a:p>
          <a:p>
            <a:pPr lvl="2"/>
            <a:r>
              <a:rPr lang="es-PA" dirty="0"/>
              <a:t>Usar </a:t>
            </a:r>
            <a:r>
              <a:rPr lang="es-PA" dirty="0" err="1"/>
              <a:t>iterative-depending</a:t>
            </a:r>
            <a:r>
              <a:rPr lang="es-PA" dirty="0"/>
              <a:t> A* (IDA*)</a:t>
            </a:r>
          </a:p>
          <a:p>
            <a:pPr lvl="2"/>
            <a:r>
              <a:rPr lang="es-PA" dirty="0"/>
              <a:t>Valor de corte de costo f (</a:t>
            </a:r>
            <a:r>
              <a:rPr lang="es-PA" dirty="0" err="1"/>
              <a:t>g+h</a:t>
            </a:r>
            <a:r>
              <a:rPr lang="es-PA" dirty="0"/>
              <a:t>), en vez de la profundidad</a:t>
            </a:r>
          </a:p>
          <a:p>
            <a:pPr lvl="2"/>
            <a:r>
              <a:rPr lang="es-PA" dirty="0"/>
              <a:t>Tiene el mismo problema de costo uniforme</a:t>
            </a:r>
          </a:p>
          <a:p>
            <a:pPr lvl="1"/>
            <a:r>
              <a:rPr lang="es-PA" dirty="0"/>
              <a:t>RBFS (</a:t>
            </a:r>
            <a:r>
              <a:rPr lang="es-PA" dirty="0" err="1"/>
              <a:t>Recursive</a:t>
            </a:r>
            <a:r>
              <a:rPr lang="es-PA" dirty="0"/>
              <a:t> </a:t>
            </a:r>
            <a:r>
              <a:rPr lang="es-PA" dirty="0" err="1"/>
              <a:t>Breadth-First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Hace mímico de BFS en espacio lineal</a:t>
            </a:r>
          </a:p>
          <a:p>
            <a:pPr lvl="3"/>
            <a:r>
              <a:rPr lang="es-PA" dirty="0"/>
              <a:t>En vez de ir hasta el final tiene un límite</a:t>
            </a:r>
          </a:p>
          <a:p>
            <a:pPr lvl="2"/>
            <a:r>
              <a:rPr lang="es-PA" dirty="0"/>
              <a:t>Valor guardado (de su mejor nodo)</a:t>
            </a:r>
          </a:p>
          <a:p>
            <a:pPr lvl="2"/>
            <a:r>
              <a:rPr lang="es-PA" dirty="0"/>
              <a:t>Mejor que IDA*, pero sufre regeneración den nodos</a:t>
            </a:r>
          </a:p>
          <a:p>
            <a:pPr lvl="2"/>
            <a:r>
              <a:rPr lang="es-PA" dirty="0"/>
              <a:t>Consume muy poca memoria (IDA* retiene solo f-</a:t>
            </a:r>
            <a:r>
              <a:rPr lang="es-PA" dirty="0" err="1"/>
              <a:t>cost</a:t>
            </a:r>
            <a:r>
              <a:rPr lang="es-PA" dirty="0"/>
              <a:t>)</a:t>
            </a:r>
          </a:p>
          <a:p>
            <a:r>
              <a:rPr lang="es-PA" dirty="0" err="1"/>
              <a:t>Memory</a:t>
            </a:r>
            <a:r>
              <a:rPr lang="es-PA" dirty="0"/>
              <a:t> </a:t>
            </a:r>
            <a:r>
              <a:rPr lang="es-PA" dirty="0" err="1"/>
              <a:t>Bounded</a:t>
            </a:r>
            <a:r>
              <a:rPr lang="es-PA" dirty="0"/>
              <a:t> A* (MBA*)</a:t>
            </a:r>
          </a:p>
          <a:p>
            <a:r>
              <a:rPr lang="es-PA" dirty="0" err="1"/>
              <a:t>Simplified</a:t>
            </a:r>
            <a:r>
              <a:rPr lang="es-PA" dirty="0"/>
              <a:t> </a:t>
            </a:r>
            <a:r>
              <a:rPr lang="es-PA" dirty="0" err="1"/>
              <a:t>Memory</a:t>
            </a:r>
            <a:r>
              <a:rPr lang="es-PA" dirty="0"/>
              <a:t> A* (SMA*)</a:t>
            </a:r>
          </a:p>
          <a:p>
            <a:pPr lvl="1"/>
            <a:r>
              <a:rPr lang="es-PA" dirty="0"/>
              <a:t>Este expande el mejor nodo hijo solo.</a:t>
            </a:r>
          </a:p>
          <a:p>
            <a:pPr lvl="1"/>
            <a:r>
              <a:rPr lang="es-PA" dirty="0"/>
              <a:t>Borra el peor nodo (alto 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283" y="3218610"/>
            <a:ext cx="3597273" cy="3611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1217294"/>
            <a:ext cx="3221121" cy="19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783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Buscando aprender mejor</a:t>
            </a:r>
          </a:p>
          <a:p>
            <a:pPr lvl="1"/>
            <a:r>
              <a:rPr lang="es-PA" dirty="0"/>
              <a:t>Se puede con ‘espacio estado </a:t>
            </a:r>
            <a:r>
              <a:rPr lang="es-PA" dirty="0" err="1"/>
              <a:t>metanivel</a:t>
            </a:r>
            <a:r>
              <a:rPr lang="es-PA" dirty="0"/>
              <a:t>’</a:t>
            </a:r>
          </a:p>
          <a:p>
            <a:pPr lvl="2"/>
            <a:r>
              <a:rPr lang="es-PA" dirty="0"/>
              <a:t>Se captura a nivel de objetos el estado del programa</a:t>
            </a:r>
          </a:p>
          <a:p>
            <a:pPr lvl="2"/>
            <a:r>
              <a:rPr lang="es-PA" dirty="0"/>
              <a:t>Se debe tener computación previa de los estados</a:t>
            </a:r>
          </a:p>
          <a:p>
            <a:endParaRPr lang="es-PA" dirty="0"/>
          </a:p>
          <a:p>
            <a:r>
              <a:rPr lang="es-PA" dirty="0"/>
              <a:t>El objetivo es minimizar el costo total de la solución a problemas.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814409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Búsqueda Heurística Limitada por Memoria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89" y="2547265"/>
            <a:ext cx="5720702" cy="31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100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Problema de 8 piezas.</a:t>
            </a:r>
          </a:p>
          <a:p>
            <a:r>
              <a:rPr lang="es-PA" dirty="0" err="1"/>
              <a:t>Tree-Search</a:t>
            </a:r>
            <a:r>
              <a:rPr lang="es-PA" dirty="0"/>
              <a:t> = 3^22 ~= 3.1x10^10 estados</a:t>
            </a:r>
          </a:p>
          <a:p>
            <a:r>
              <a:rPr lang="es-PA" dirty="0" err="1"/>
              <a:t>Graph-Search</a:t>
            </a:r>
            <a:r>
              <a:rPr lang="es-PA" dirty="0"/>
              <a:t> = 9!/2 ~= 181440 estados</a:t>
            </a:r>
          </a:p>
          <a:p>
            <a:r>
              <a:rPr lang="es-PA" dirty="0"/>
              <a:t>Para 15 piezas es </a:t>
            </a:r>
            <a:r>
              <a:rPr lang="es-PA" dirty="0" err="1"/>
              <a:t>aprox</a:t>
            </a:r>
            <a:r>
              <a:rPr lang="es-PA" dirty="0"/>
              <a:t> 10^13</a:t>
            </a:r>
          </a:p>
          <a:p>
            <a:endParaRPr lang="es-PA" dirty="0"/>
          </a:p>
          <a:p>
            <a:r>
              <a:rPr lang="es-PA" dirty="0"/>
              <a:t>Si h1 = 8 (no posicionados correctamente)</a:t>
            </a:r>
          </a:p>
          <a:p>
            <a:r>
              <a:rPr lang="es-PA" dirty="0"/>
              <a:t>h2 = suma de distancias a sus posiciones (horizontal y vertical)</a:t>
            </a:r>
          </a:p>
          <a:p>
            <a:pPr lvl="1"/>
            <a:r>
              <a:rPr lang="es-PA" dirty="0"/>
              <a:t>Llamado distancia Manhattan</a:t>
            </a:r>
          </a:p>
          <a:p>
            <a:r>
              <a:rPr lang="es-PA" dirty="0"/>
              <a:t>h2 = 3 + 1 + 2 + 2 + 2 + 3 + 3 + 2 = 18.  La solución de costo verdadero es 26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91" y="1471353"/>
            <a:ext cx="4286770" cy="222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44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Efecto de Precisión de Heurísticas</a:t>
            </a:r>
          </a:p>
          <a:p>
            <a:r>
              <a:rPr lang="es-PA" dirty="0"/>
              <a:t>Para una heurística de A*, con N nodos y d distancia, b* esta dado por</a:t>
            </a:r>
          </a:p>
          <a:p>
            <a:r>
              <a:rPr lang="es-PA" dirty="0"/>
              <a:t>N+1 = 1+b* + b*^2 + … + (b*)^d</a:t>
            </a:r>
          </a:p>
          <a:p>
            <a:pPr lvl="1"/>
            <a:r>
              <a:rPr lang="es-PA" dirty="0"/>
              <a:t>A*, d=5 N=52, su factor es 1.92</a:t>
            </a:r>
          </a:p>
          <a:p>
            <a:pPr lvl="1"/>
            <a:r>
              <a:rPr lang="es-PA" dirty="0"/>
              <a:t>El número de nodos expandidos por A* crece exponencialmente</a:t>
            </a:r>
          </a:p>
          <a:p>
            <a:pPr lvl="1"/>
            <a:r>
              <a:rPr lang="es-PA" dirty="0"/>
              <a:t>Lo óptimo sería b* </a:t>
            </a:r>
            <a:r>
              <a:rPr lang="es-PA" dirty="0" err="1"/>
              <a:t>cercno</a:t>
            </a:r>
            <a:r>
              <a:rPr lang="es-PA" dirty="0"/>
              <a:t> a 1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h2 es mejor, h2 domina a h1</a:t>
            </a:r>
          </a:p>
          <a:p>
            <a:pPr lvl="1"/>
            <a:r>
              <a:rPr lang="es-PA" dirty="0"/>
              <a:t>Mejor heurística con valores altos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614" y="3794189"/>
            <a:ext cx="5876936" cy="25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456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/>
              <a:t>Generando heurística admisible para problemas de relajación</a:t>
            </a:r>
          </a:p>
          <a:p>
            <a:r>
              <a:rPr lang="es-PA" dirty="0"/>
              <a:t>Tanto para h1 (piezas </a:t>
            </a:r>
            <a:r>
              <a:rPr lang="es-PA" dirty="0" err="1"/>
              <a:t>malpuestas</a:t>
            </a:r>
            <a:r>
              <a:rPr lang="es-PA" dirty="0"/>
              <a:t>) y h2 (distancia manhattan) son buenas heurísticas</a:t>
            </a:r>
          </a:p>
          <a:p>
            <a:r>
              <a:rPr lang="es-PA" dirty="0"/>
              <a:t>Como estamos limitados a los movimientos horizontales y verticales siempre h2 es la mejor</a:t>
            </a:r>
          </a:p>
          <a:p>
            <a:pPr lvl="1"/>
            <a:r>
              <a:rPr lang="es-PA" dirty="0"/>
              <a:t>De lo contrario h1 sería la más optima</a:t>
            </a:r>
          </a:p>
          <a:p>
            <a:r>
              <a:rPr lang="es-PA" dirty="0"/>
              <a:t>Si h1 pudiera moverse en cualquier sentido</a:t>
            </a:r>
          </a:p>
          <a:p>
            <a:pPr lvl="1"/>
            <a:r>
              <a:rPr lang="es-PA" dirty="0"/>
              <a:t>h2 sería la mejor solución</a:t>
            </a:r>
          </a:p>
          <a:p>
            <a:pPr lvl="1"/>
            <a:endParaRPr lang="es-PA" dirty="0"/>
          </a:p>
          <a:p>
            <a:r>
              <a:rPr lang="es-PA" dirty="0"/>
              <a:t>Problema de relajamiento:  Un problema con pocas restricciones.</a:t>
            </a:r>
          </a:p>
          <a:p>
            <a:pPr lvl="1"/>
            <a:r>
              <a:rPr lang="es-PA" dirty="0"/>
              <a:t>Por definición, cualquier problema de solución óptima es una solución a problema de relajamiento</a:t>
            </a:r>
          </a:p>
        </p:txBody>
      </p:sp>
    </p:spTree>
    <p:extLst>
      <p:ext uri="{BB962C8B-B14F-4D97-AF65-F5344CB8AC3E}">
        <p14:creationId xmlns:p14="http://schemas.microsoft.com/office/powerpoint/2010/main" val="28154314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/>
              <a:t>Generando heurística admisible para sub-problemas</a:t>
            </a:r>
          </a:p>
          <a:p>
            <a:r>
              <a:rPr lang="es-PA" dirty="0"/>
              <a:t>Podemos dividir en solo colocar en orden las 4 primeras</a:t>
            </a:r>
          </a:p>
          <a:p>
            <a:pPr lvl="1"/>
            <a:r>
              <a:rPr lang="es-PA" dirty="0"/>
              <a:t>Con base de patrones generamos una solución parcial</a:t>
            </a:r>
          </a:p>
          <a:p>
            <a:pPr lvl="1"/>
            <a:r>
              <a:rPr lang="es-PA" dirty="0"/>
              <a:t>Luego computamos </a:t>
            </a:r>
            <a:r>
              <a:rPr lang="es-PA" dirty="0" err="1"/>
              <a:t>hDB</a:t>
            </a:r>
            <a:r>
              <a:rPr lang="es-PA" dirty="0"/>
              <a:t> buscando en esta DB</a:t>
            </a:r>
          </a:p>
          <a:p>
            <a:pPr lvl="2"/>
            <a:r>
              <a:rPr lang="es-PA" dirty="0"/>
              <a:t>Buscamos hacia atrás del objetivo grabando el patrón</a:t>
            </a:r>
          </a:p>
          <a:p>
            <a:r>
              <a:rPr lang="es-PA" dirty="0"/>
              <a:t>Puede ser cualquier 1,3,4,5; 2,4,6,8; etc.</a:t>
            </a:r>
          </a:p>
          <a:p>
            <a:r>
              <a:rPr lang="es-PA" dirty="0"/>
              <a:t>Sin embargo esta heurística en solución no puede ser agregada</a:t>
            </a:r>
          </a:p>
          <a:p>
            <a:pPr lvl="1"/>
            <a:r>
              <a:rPr lang="es-PA" dirty="0"/>
              <a:t>Patrones de base de datos disjuntas</a:t>
            </a:r>
          </a:p>
          <a:p>
            <a:pPr lvl="1"/>
            <a:r>
              <a:rPr lang="es-PA" dirty="0"/>
              <a:t>Para el cubo de </a:t>
            </a:r>
            <a:r>
              <a:rPr lang="es-PA" dirty="0" err="1"/>
              <a:t>rubrick</a:t>
            </a:r>
            <a:r>
              <a:rPr lang="es-PA" dirty="0"/>
              <a:t> es más complejo pues afectar una cara afecta 8 o 9 de 26</a:t>
            </a:r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424" y="1529542"/>
            <a:ext cx="4489220" cy="22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0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pesar</a:t>
            </a:r>
            <a:r>
              <a:rPr lang="en-US" dirty="0"/>
              <a:t> de </a:t>
            </a:r>
            <a:r>
              <a:rPr lang="en-US" dirty="0" err="1"/>
              <a:t>ser</a:t>
            </a:r>
            <a:r>
              <a:rPr lang="en-US" dirty="0"/>
              <a:t> “</a:t>
            </a:r>
            <a:r>
              <a:rPr lang="en-US" dirty="0" err="1"/>
              <a:t>maravilloso</a:t>
            </a:r>
            <a:r>
              <a:rPr lang="en-US" dirty="0"/>
              <a:t>”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fallas</a:t>
            </a:r>
            <a:r>
              <a:rPr lang="en-US" dirty="0"/>
              <a:t> </a:t>
            </a:r>
            <a:r>
              <a:rPr lang="en-US" dirty="0" err="1"/>
              <a:t>catastróficas</a:t>
            </a:r>
            <a:endParaRPr lang="en-US" dirty="0"/>
          </a:p>
          <a:p>
            <a:r>
              <a:rPr lang="es-PA" b="1" i="1" dirty="0"/>
              <a:t>10 - Billonaria China es identificada como si cruzara vías de seguridad transitada</a:t>
            </a:r>
          </a:p>
          <a:p>
            <a:pPr lvl="1"/>
            <a:r>
              <a:rPr lang="es-PA" dirty="0"/>
              <a:t>La joven comentó : “Esto es trivial, la seguridad es más importante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“Algoritmo de detección en tiempo real”, la persona estaba muy lejos</a:t>
            </a:r>
          </a:p>
          <a:p>
            <a:r>
              <a:rPr lang="es-PA" b="1" i="1" dirty="0"/>
              <a:t>09 - Vehículo Autónomo “Asesina” a Peatón</a:t>
            </a:r>
          </a:p>
          <a:p>
            <a:pPr lvl="1"/>
            <a:r>
              <a:rPr lang="es-PA" dirty="0"/>
              <a:t>Uber SDC</a:t>
            </a:r>
          </a:p>
          <a:p>
            <a:pPr lvl="1"/>
            <a:r>
              <a:rPr lang="es-PA" dirty="0"/>
              <a:t>Se detuvo por un tiempo las pruebas de los SDC (</a:t>
            </a:r>
            <a:r>
              <a:rPr lang="es-PA" dirty="0" err="1"/>
              <a:t>Nvidia</a:t>
            </a:r>
            <a:r>
              <a:rPr lang="es-PA" dirty="0"/>
              <a:t>, Toyota)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No se detectó la persona</a:t>
            </a:r>
          </a:p>
          <a:p>
            <a:pPr lvl="2"/>
            <a:r>
              <a:rPr lang="es-PA" dirty="0"/>
              <a:t>El sistema de freno estaba desactivado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2052" name="Picture 4" descr="https://miro.medium.com/max/790/1*KB8FQGj9EreUFCTILcHX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77" y="1048128"/>
            <a:ext cx="2146411" cy="150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950/0*UudADUv1ijmxOSw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76" y="4131997"/>
            <a:ext cx="2738210" cy="1542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Aprendiendo heurística de experiencia</a:t>
            </a:r>
          </a:p>
          <a:p>
            <a:pPr lvl="1"/>
            <a:r>
              <a:rPr lang="es-PA" dirty="0"/>
              <a:t>Podemos hacer esto resolviendo varias veces el juego</a:t>
            </a:r>
          </a:p>
          <a:p>
            <a:pPr lvl="1"/>
            <a:r>
              <a:rPr lang="es-PA" dirty="0"/>
              <a:t>Aprendemos h(n), muchas veces</a:t>
            </a:r>
          </a:p>
          <a:p>
            <a:pPr lvl="1"/>
            <a:r>
              <a:rPr lang="es-PA" dirty="0"/>
              <a:t>Construimos un algoritmo que aprenda a minimizar esta función h(n)</a:t>
            </a:r>
          </a:p>
          <a:p>
            <a:pPr lvl="1"/>
            <a:endParaRPr lang="es-PA" dirty="0"/>
          </a:p>
          <a:p>
            <a:r>
              <a:rPr lang="es-PA" dirty="0"/>
              <a:t>REINFORCEMENT LEARNING!</a:t>
            </a:r>
          </a:p>
          <a:p>
            <a:endParaRPr lang="es-PA" dirty="0"/>
          </a:p>
          <a:p>
            <a:pPr lvl="1"/>
            <a:r>
              <a:rPr lang="es-PA" dirty="0"/>
              <a:t>Otros métodos usan características, </a:t>
            </a:r>
            <a:r>
              <a:rPr lang="es-PA" dirty="0" err="1"/>
              <a:t>p.e</a:t>
            </a:r>
            <a:r>
              <a:rPr lang="es-PA" dirty="0"/>
              <a:t>. x1, x2, x3</a:t>
            </a:r>
          </a:p>
          <a:p>
            <a:pPr lvl="1"/>
            <a:r>
              <a:rPr lang="es-PA" dirty="0"/>
              <a:t>Generamos configuraciones diferentes y estadística de los costos</a:t>
            </a:r>
          </a:p>
          <a:p>
            <a:pPr lvl="1"/>
            <a:r>
              <a:rPr lang="es-PA" dirty="0"/>
              <a:t>Dada la información predecimos h(n)</a:t>
            </a:r>
          </a:p>
          <a:p>
            <a:pPr lvl="1"/>
            <a:r>
              <a:rPr lang="es-PA" dirty="0"/>
              <a:t>Ejemplo sencillo</a:t>
            </a:r>
          </a:p>
          <a:p>
            <a:pPr lvl="2"/>
            <a:r>
              <a:rPr lang="es-PA" dirty="0"/>
              <a:t>h(n) = c1*x1(n) + c2*x2(n)</a:t>
            </a:r>
          </a:p>
          <a:p>
            <a:pPr lvl="2"/>
            <a:r>
              <a:rPr lang="es-PA" dirty="0"/>
              <a:t>h(n) hacerlo tender a 0</a:t>
            </a:r>
          </a:p>
          <a:p>
            <a:pPr lvl="2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91551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/>
              <a:t>A* </a:t>
            </a:r>
            <a:r>
              <a:rPr lang="es-PA" dirty="0" err="1"/>
              <a:t>Algorithm</a:t>
            </a:r>
            <a:endParaRPr lang="es-PA" dirty="0"/>
          </a:p>
          <a:p>
            <a:endParaRPr lang="es-PA" dirty="0"/>
          </a:p>
          <a:p>
            <a:r>
              <a:rPr lang="en-US">
                <a:hlinkClick r:id="rId2"/>
              </a:rPr>
              <a:t>https://www.youtube.com/watch?v=19h1g22hby8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0419899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3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neither good nor evil. It's a tool. It's a technology for us to use. </a:t>
            </a:r>
          </a:p>
          <a:p>
            <a:pPr algn="r"/>
            <a:r>
              <a:rPr lang="en-US" sz="5000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-Oren </a:t>
            </a:r>
            <a:r>
              <a:rPr lang="en-US" sz="5000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Etzioni</a:t>
            </a:r>
            <a:endParaRPr lang="en-US" sz="50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925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Algoritmos de búsqueda local y problemas de optimización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689240" cy="4917712"/>
          </a:xfrm>
        </p:spPr>
        <p:txBody>
          <a:bodyPr>
            <a:normAutofit/>
          </a:bodyPr>
          <a:lstStyle/>
          <a:p>
            <a:r>
              <a:rPr lang="es-PA" dirty="0"/>
              <a:t>Algoritmos de búsqueda pura</a:t>
            </a:r>
          </a:p>
          <a:p>
            <a:pPr lvl="1"/>
            <a:r>
              <a:rPr lang="es-PA" dirty="0"/>
              <a:t>Solo importaban los resultados</a:t>
            </a:r>
          </a:p>
          <a:p>
            <a:pPr lvl="1"/>
            <a:r>
              <a:rPr lang="es-PA" dirty="0"/>
              <a:t>No importaban los pasos intermedios</a:t>
            </a:r>
          </a:p>
          <a:p>
            <a:pPr lvl="1"/>
            <a:r>
              <a:rPr lang="es-PA" dirty="0"/>
              <a:t>No importaban los pormenores</a:t>
            </a:r>
          </a:p>
          <a:p>
            <a:r>
              <a:rPr lang="en-US" dirty="0" err="1"/>
              <a:t>Búsqueda</a:t>
            </a:r>
            <a:r>
              <a:rPr lang="en-US" dirty="0"/>
              <a:t> Local</a:t>
            </a:r>
          </a:p>
          <a:p>
            <a:pPr lvl="1"/>
            <a:r>
              <a:rPr lang="en-US" dirty="0" err="1"/>
              <a:t>Algoritmos</a:t>
            </a:r>
            <a:r>
              <a:rPr lang="en-US" dirty="0"/>
              <a:t> de </a:t>
            </a:r>
            <a:r>
              <a:rPr lang="en-US" dirty="0" err="1"/>
              <a:t>reconocimiento</a:t>
            </a:r>
            <a:endParaRPr lang="en-US" dirty="0"/>
          </a:p>
          <a:p>
            <a:pPr lvl="1"/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Genéticos</a:t>
            </a:r>
            <a:endParaRPr lang="en-US" dirty="0"/>
          </a:p>
          <a:p>
            <a:pPr lvl="1"/>
            <a:r>
              <a:rPr lang="en-US" dirty="0" err="1"/>
              <a:t>Tienen</a:t>
            </a:r>
            <a:r>
              <a:rPr lang="en-US" dirty="0"/>
              <a:t> que </a:t>
            </a:r>
            <a:r>
              <a:rPr lang="en-US" dirty="0" err="1"/>
              <a:t>ver</a:t>
            </a:r>
            <a:r>
              <a:rPr lang="en-US" dirty="0"/>
              <a:t> con </a:t>
            </a:r>
            <a:r>
              <a:rPr lang="en-US" dirty="0" err="1"/>
              <a:t>relación</a:t>
            </a:r>
            <a:r>
              <a:rPr lang="en-US" dirty="0"/>
              <a:t> y </a:t>
            </a:r>
            <a:r>
              <a:rPr lang="en-US" dirty="0" err="1"/>
              <a:t>observabilidad</a:t>
            </a:r>
            <a:endParaRPr lang="en-US" dirty="0"/>
          </a:p>
          <a:p>
            <a:pPr lvl="1"/>
            <a:r>
              <a:rPr lang="en-US" dirty="0" err="1"/>
              <a:t>Contingencia</a:t>
            </a:r>
            <a:endParaRPr lang="en-US" dirty="0"/>
          </a:p>
          <a:p>
            <a:r>
              <a:rPr lang="en-US" dirty="0" err="1"/>
              <a:t>Búsqueda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Línea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agente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desconocido</a:t>
            </a:r>
            <a:r>
              <a:rPr lang="en-US" dirty="0"/>
              <a:t> y </a:t>
            </a:r>
            <a:r>
              <a:rPr lang="en-US" dirty="0" err="1"/>
              <a:t>debe</a:t>
            </a:r>
            <a:r>
              <a:rPr lang="en-US" dirty="0"/>
              <a:t> explorer (</a:t>
            </a:r>
            <a:r>
              <a:rPr lang="en-US" dirty="0" err="1"/>
              <a:t>robótica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)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876352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Algoritmos de búsqueda local y problemas de optimización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0421549" cy="4917712"/>
          </a:xfrm>
        </p:spPr>
        <p:txBody>
          <a:bodyPr>
            <a:normAutofit/>
          </a:bodyPr>
          <a:lstStyle/>
          <a:p>
            <a:r>
              <a:rPr lang="es-PA" dirty="0"/>
              <a:t>Algoritmos de búsqueda pura</a:t>
            </a:r>
          </a:p>
          <a:p>
            <a:pPr lvl="1"/>
            <a:r>
              <a:rPr lang="es-PA" dirty="0"/>
              <a:t>De la clase anterior…</a:t>
            </a:r>
          </a:p>
          <a:p>
            <a:pPr lvl="1"/>
            <a:r>
              <a:rPr lang="es-PA" dirty="0"/>
              <a:t>Mantienen su búsqueda en memoria</a:t>
            </a:r>
          </a:p>
          <a:p>
            <a:pPr lvl="1"/>
            <a:r>
              <a:rPr lang="es-PA" dirty="0"/>
              <a:t>Cuando se encuentra un objetivo el camino constituye una solución al problema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. 8 reinas, no importa como se añadieron sino encontrar la solución	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manufactura de IC, PCB </a:t>
            </a:r>
            <a:r>
              <a:rPr lang="es-PA" dirty="0" err="1"/>
              <a:t>Layout</a:t>
            </a:r>
            <a:r>
              <a:rPr lang="es-PA" dirty="0"/>
              <a:t>, programación automática, </a:t>
            </a:r>
            <a:r>
              <a:rPr lang="es-PA" dirty="0" err="1"/>
              <a:t>telecom</a:t>
            </a:r>
            <a:r>
              <a:rPr lang="es-PA" dirty="0"/>
              <a:t>, ruta vehicular</a:t>
            </a:r>
          </a:p>
          <a:p>
            <a:pPr lvl="2"/>
            <a:endParaRPr lang="es-PA" dirty="0"/>
          </a:p>
          <a:p>
            <a:r>
              <a:rPr lang="es-PA" dirty="0"/>
              <a:t>Algoritmos de Búsqueda Local</a:t>
            </a:r>
          </a:p>
          <a:p>
            <a:pPr lvl="1"/>
            <a:r>
              <a:rPr lang="es-PA" dirty="0"/>
              <a:t>No importa el camino al objetivo</a:t>
            </a:r>
          </a:p>
          <a:p>
            <a:pPr lvl="1"/>
            <a:r>
              <a:rPr lang="es-PA" dirty="0"/>
              <a:t>Operan usando un nodo simple (no múltiple)</a:t>
            </a:r>
          </a:p>
          <a:p>
            <a:pPr lvl="1"/>
            <a:r>
              <a:rPr lang="es-PA" dirty="0"/>
              <a:t>No se retienen (casi siempre) los caminos elegidos</a:t>
            </a:r>
          </a:p>
          <a:p>
            <a:pPr lvl="1"/>
            <a:r>
              <a:rPr lang="es-PA" dirty="0"/>
              <a:t>No sistemáticos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130589" y="4510573"/>
            <a:ext cx="5061411" cy="2142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Pros</a:t>
            </a:r>
          </a:p>
          <a:p>
            <a:pPr lvl="1"/>
            <a:r>
              <a:rPr lang="es-PA" dirty="0"/>
              <a:t>Poco uso de memoria</a:t>
            </a:r>
          </a:p>
          <a:p>
            <a:pPr lvl="1"/>
            <a:r>
              <a:rPr lang="es-PA" dirty="0"/>
              <a:t>Casi siempre solución razonable</a:t>
            </a:r>
          </a:p>
        </p:txBody>
      </p:sp>
    </p:spTree>
    <p:extLst>
      <p:ext uri="{BB962C8B-B14F-4D97-AF65-F5344CB8AC3E}">
        <p14:creationId xmlns:p14="http://schemas.microsoft.com/office/powerpoint/2010/main" val="12567674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Algoritmos de búsqueda local y problemas de optimización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Algoritmos de Búsqueda Local</a:t>
            </a:r>
          </a:p>
          <a:p>
            <a:pPr lvl="1"/>
            <a:r>
              <a:rPr lang="es-PA" dirty="0"/>
              <a:t>Resuelven problema </a:t>
            </a:r>
            <a:r>
              <a:rPr lang="es-PA" dirty="0" err="1"/>
              <a:t>sde</a:t>
            </a:r>
            <a:r>
              <a:rPr lang="es-PA" dirty="0"/>
              <a:t> optimización</a:t>
            </a:r>
          </a:p>
          <a:p>
            <a:pPr lvl="2"/>
            <a:r>
              <a:rPr lang="es-PA" dirty="0"/>
              <a:t>Encuentran el mejor estado de la función objetivo</a:t>
            </a:r>
          </a:p>
          <a:p>
            <a:r>
              <a:rPr lang="es-PA" dirty="0"/>
              <a:t>Panorama espacio-estado</a:t>
            </a:r>
          </a:p>
          <a:p>
            <a:pPr lvl="1"/>
            <a:r>
              <a:rPr lang="es-PA" dirty="0"/>
              <a:t>Poseen ubicación y elevación</a:t>
            </a:r>
          </a:p>
          <a:p>
            <a:pPr lvl="1"/>
            <a:r>
              <a:rPr lang="es-PA" dirty="0"/>
              <a:t>Si elevación corresponde al costo</a:t>
            </a:r>
          </a:p>
          <a:p>
            <a:pPr lvl="2"/>
            <a:r>
              <a:rPr lang="es-PA" dirty="0"/>
              <a:t>Mínimo Global</a:t>
            </a:r>
          </a:p>
          <a:p>
            <a:pPr lvl="1"/>
            <a:r>
              <a:rPr lang="es-PA" dirty="0"/>
              <a:t>Si elevación corresponde a función objetivo</a:t>
            </a:r>
          </a:p>
          <a:p>
            <a:pPr lvl="2"/>
            <a:r>
              <a:rPr lang="es-PA" dirty="0"/>
              <a:t>Máximo Global</a:t>
            </a:r>
          </a:p>
          <a:p>
            <a:r>
              <a:rPr lang="es-PA" dirty="0"/>
              <a:t>Un algoritmo completo de búsqueda local siempre encuentra un objetivo si existe</a:t>
            </a:r>
          </a:p>
          <a:p>
            <a:r>
              <a:rPr lang="es-PA" dirty="0"/>
              <a:t>Un algoritmo </a:t>
            </a:r>
            <a:r>
              <a:rPr lang="es-PA" dirty="0" err="1"/>
              <a:t>ótimo</a:t>
            </a:r>
            <a:r>
              <a:rPr lang="es-PA" dirty="0"/>
              <a:t> siempre encuentra el máximo y mínimos globales</a:t>
            </a:r>
          </a:p>
          <a:p>
            <a:pPr lvl="2"/>
            <a:endParaRPr lang="es-PA" dirty="0"/>
          </a:p>
          <a:p>
            <a:pPr marL="914400" lvl="2" indent="0">
              <a:buNone/>
            </a:pP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436" y="2569858"/>
            <a:ext cx="46958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627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También llamada ascendiente empinada (</a:t>
            </a:r>
            <a:r>
              <a:rPr lang="es-PA" dirty="0" err="1"/>
              <a:t>steepest-ascent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Bucle que se mueve en dirección incremental</a:t>
            </a:r>
          </a:p>
          <a:p>
            <a:pPr lvl="1"/>
            <a:r>
              <a:rPr lang="es-PA" dirty="0"/>
              <a:t>Termina cuando encuentra el pico (último nodo superior)</a:t>
            </a:r>
          </a:p>
          <a:p>
            <a:pPr lvl="1"/>
            <a:r>
              <a:rPr lang="es-PA" dirty="0"/>
              <a:t>No tiene memoria, solo el estado actual, no mira más adelante</a:t>
            </a:r>
          </a:p>
          <a:p>
            <a:r>
              <a:rPr lang="es-PA" dirty="0" err="1"/>
              <a:t>Ejm</a:t>
            </a:r>
            <a:r>
              <a:rPr lang="es-PA" dirty="0"/>
              <a:t>: 8-reinas (local </a:t>
            </a:r>
            <a:r>
              <a:rPr lang="es-PA" dirty="0" err="1"/>
              <a:t>search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Formulación de estado completo</a:t>
            </a:r>
          </a:p>
          <a:p>
            <a:pPr lvl="1"/>
            <a:r>
              <a:rPr lang="es-PA" dirty="0"/>
              <a:t>Sucesores (8x7 = 56 sucesores)</a:t>
            </a:r>
          </a:p>
          <a:p>
            <a:pPr lvl="2"/>
            <a:r>
              <a:rPr lang="es-PA" dirty="0"/>
              <a:t>Mover las 8 reinas a la sig. pos.</a:t>
            </a:r>
          </a:p>
          <a:p>
            <a:pPr lvl="1"/>
            <a:r>
              <a:rPr lang="es-PA" dirty="0"/>
              <a:t>Función Heurística h</a:t>
            </a:r>
          </a:p>
          <a:p>
            <a:pPr lvl="2"/>
            <a:r>
              <a:rPr lang="es-PA" dirty="0"/>
              <a:t>Reinas que se atacan unas a otras</a:t>
            </a:r>
          </a:p>
          <a:p>
            <a:pPr lvl="1"/>
            <a:r>
              <a:rPr lang="es-PA" dirty="0"/>
              <a:t>Mínimo global = 0 (solución perfecta)</a:t>
            </a:r>
          </a:p>
          <a:p>
            <a:r>
              <a:rPr lang="es-PA" dirty="0" err="1"/>
              <a:t>Izq</a:t>
            </a:r>
            <a:r>
              <a:rPr lang="es-PA" dirty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758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También llamada ascendiente empinada (</a:t>
            </a:r>
            <a:r>
              <a:rPr lang="es-PA" dirty="0" err="1"/>
              <a:t>steepest-ascent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Bucle que se mueve en dirección incremental</a:t>
            </a:r>
          </a:p>
          <a:p>
            <a:pPr lvl="1"/>
            <a:r>
              <a:rPr lang="es-PA" dirty="0"/>
              <a:t>Termina cuando encuentra el pico (último nodo superior)</a:t>
            </a:r>
          </a:p>
          <a:p>
            <a:pPr lvl="1"/>
            <a:r>
              <a:rPr lang="es-PA" dirty="0"/>
              <a:t>No tiene memoria, solo el estado actual, no mira más adelante</a:t>
            </a:r>
          </a:p>
          <a:p>
            <a:r>
              <a:rPr lang="es-PA" dirty="0" err="1"/>
              <a:t>Ejm</a:t>
            </a:r>
            <a:r>
              <a:rPr lang="es-PA" dirty="0"/>
              <a:t>: 8-reinas (local </a:t>
            </a:r>
            <a:r>
              <a:rPr lang="es-PA" dirty="0" err="1"/>
              <a:t>search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Formulación de estado completo</a:t>
            </a:r>
          </a:p>
          <a:p>
            <a:pPr lvl="1"/>
            <a:r>
              <a:rPr lang="es-PA" dirty="0"/>
              <a:t>Sucesores (8x7 = 56 sucesores)</a:t>
            </a:r>
          </a:p>
          <a:p>
            <a:pPr lvl="2"/>
            <a:r>
              <a:rPr lang="es-PA" dirty="0"/>
              <a:t>Mover las 8 reinas a la sig. pos.</a:t>
            </a:r>
          </a:p>
          <a:p>
            <a:pPr lvl="1"/>
            <a:r>
              <a:rPr lang="es-PA" dirty="0"/>
              <a:t>Función Heurística h</a:t>
            </a:r>
          </a:p>
          <a:p>
            <a:pPr lvl="2"/>
            <a:r>
              <a:rPr lang="es-PA" dirty="0"/>
              <a:t>Reinas que se atacan unas a otras</a:t>
            </a:r>
          </a:p>
          <a:p>
            <a:pPr lvl="1"/>
            <a:r>
              <a:rPr lang="es-PA" dirty="0"/>
              <a:t>Mínimo global = 0 (solución perfecta)</a:t>
            </a:r>
          </a:p>
          <a:p>
            <a:r>
              <a:rPr lang="es-PA" dirty="0" err="1"/>
              <a:t>Izq</a:t>
            </a:r>
            <a:r>
              <a:rPr lang="es-PA" dirty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488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También se le conoce como búsqueda local avara</a:t>
            </a:r>
          </a:p>
          <a:p>
            <a:pPr lvl="1"/>
            <a:r>
              <a:rPr lang="es-PA" dirty="0"/>
              <a:t>Toma el mejor vecino no importa donde irá después</a:t>
            </a:r>
          </a:p>
          <a:p>
            <a:pPr lvl="1"/>
            <a:r>
              <a:rPr lang="es-PA" dirty="0"/>
              <a:t>Casi siempre se comporta bien</a:t>
            </a:r>
          </a:p>
          <a:p>
            <a:pPr lvl="1"/>
            <a:r>
              <a:rPr lang="es-PA" dirty="0"/>
              <a:t>Para conseguir el resultado solo necesita 5 pasos (h = 1)</a:t>
            </a:r>
          </a:p>
          <a:p>
            <a:r>
              <a:rPr lang="es-PA" dirty="0" err="1"/>
              <a:t>Cons</a:t>
            </a:r>
            <a:endParaRPr lang="es-PA" dirty="0"/>
          </a:p>
          <a:p>
            <a:pPr lvl="1"/>
            <a:r>
              <a:rPr lang="es-PA" dirty="0"/>
              <a:t>Se queda trabado en el máximo local</a:t>
            </a:r>
          </a:p>
          <a:p>
            <a:pPr lvl="1"/>
            <a:r>
              <a:rPr lang="es-PA" dirty="0"/>
              <a:t>Luego no encuentra donde salir</a:t>
            </a:r>
          </a:p>
          <a:p>
            <a:pPr lvl="1"/>
            <a:r>
              <a:rPr lang="es-PA" dirty="0"/>
              <a:t>Crestas (</a:t>
            </a:r>
            <a:r>
              <a:rPr lang="es-PA" dirty="0" err="1"/>
              <a:t>ridge</a:t>
            </a:r>
            <a:r>
              <a:rPr lang="es-PA" dirty="0"/>
              <a:t>), encuentra secuencias de máximos locales</a:t>
            </a:r>
          </a:p>
          <a:p>
            <a:pPr lvl="1"/>
            <a:r>
              <a:rPr lang="es-PA" dirty="0"/>
              <a:t>Mesetas (</a:t>
            </a:r>
            <a:r>
              <a:rPr lang="es-PA" dirty="0" err="1"/>
              <a:t>plateaux</a:t>
            </a:r>
            <a:r>
              <a:rPr lang="es-PA" dirty="0"/>
              <a:t> u hombro), área plana del espacio-estado</a:t>
            </a:r>
          </a:p>
          <a:p>
            <a:r>
              <a:rPr lang="es-PA" dirty="0"/>
              <a:t>Para el problema de las 8 reinas</a:t>
            </a:r>
          </a:p>
          <a:p>
            <a:pPr lvl="1"/>
            <a:r>
              <a:rPr lang="es-PA" dirty="0"/>
              <a:t>Puede avanzar y quedarse trabado arriba del 80%+, resolviendo 14% del problema</a:t>
            </a:r>
          </a:p>
          <a:p>
            <a:pPr lvl="1"/>
            <a:r>
              <a:rPr lang="es-PA" dirty="0"/>
              <a:t>De 4 a 5 pasos para resolver y 3 para quedarse atrapado. Bueno para 8^8 estados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09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Otros métodos de </a:t>
            </a:r>
            <a:r>
              <a:rPr lang="es-PA" dirty="0" err="1"/>
              <a:t>hill-climbing</a:t>
            </a:r>
            <a:endParaRPr lang="es-PA" dirty="0"/>
          </a:p>
          <a:p>
            <a:pPr lvl="1"/>
            <a:r>
              <a:rPr lang="es-PA" dirty="0" err="1"/>
              <a:t>hill-climbing</a:t>
            </a:r>
            <a:r>
              <a:rPr lang="es-PA" dirty="0"/>
              <a:t> estocástico</a:t>
            </a:r>
          </a:p>
          <a:p>
            <a:pPr lvl="2"/>
            <a:r>
              <a:rPr lang="es-PA" dirty="0"/>
              <a:t>Método </a:t>
            </a:r>
            <a:r>
              <a:rPr lang="es-PA" dirty="0" err="1"/>
              <a:t>probalistico</a:t>
            </a:r>
            <a:endParaRPr lang="es-PA" dirty="0"/>
          </a:p>
          <a:p>
            <a:pPr lvl="2"/>
            <a:r>
              <a:rPr lang="es-PA" dirty="0"/>
              <a:t>Resuelve mas lento que el </a:t>
            </a:r>
            <a:r>
              <a:rPr lang="es-PA" dirty="0" err="1"/>
              <a:t>hill-climbing</a:t>
            </a:r>
            <a:r>
              <a:rPr lang="es-PA" dirty="0"/>
              <a:t> normal</a:t>
            </a:r>
          </a:p>
          <a:p>
            <a:pPr lvl="2"/>
            <a:r>
              <a:rPr lang="es-PA" dirty="0"/>
              <a:t>Encuentra casi siempre solución y una mejor!</a:t>
            </a:r>
          </a:p>
          <a:p>
            <a:pPr lvl="1"/>
            <a:r>
              <a:rPr lang="es-PA" dirty="0"/>
              <a:t>Hill-</a:t>
            </a:r>
            <a:r>
              <a:rPr lang="es-PA" dirty="0" err="1"/>
              <a:t>Climbing</a:t>
            </a:r>
            <a:r>
              <a:rPr lang="es-PA" dirty="0"/>
              <a:t> de primera elección</a:t>
            </a:r>
          </a:p>
          <a:p>
            <a:pPr lvl="2"/>
            <a:r>
              <a:rPr lang="es-PA" dirty="0"/>
              <a:t>Usa el método anterior</a:t>
            </a:r>
          </a:p>
          <a:p>
            <a:pPr lvl="2"/>
            <a:r>
              <a:rPr lang="es-PA" dirty="0"/>
              <a:t>Genera sucesores aleatoriamente hasta que uno sea mejor</a:t>
            </a:r>
          </a:p>
          <a:p>
            <a:pPr lvl="2"/>
            <a:r>
              <a:rPr lang="es-PA" dirty="0"/>
              <a:t>Buena estrategia si se tienen muchos sucesores</a:t>
            </a:r>
          </a:p>
          <a:p>
            <a:pPr lvl="1"/>
            <a:r>
              <a:rPr lang="es-PA" dirty="0" err="1"/>
              <a:t>Random-Restart</a:t>
            </a:r>
            <a:r>
              <a:rPr lang="es-PA" dirty="0"/>
              <a:t> Hill (solución eficiente para las 8 reinas)</a:t>
            </a:r>
          </a:p>
          <a:p>
            <a:pPr lvl="2"/>
            <a:r>
              <a:rPr lang="es-PA" dirty="0"/>
              <a:t>Como </a:t>
            </a:r>
            <a:r>
              <a:rPr lang="es-PA" dirty="0" err="1"/>
              <a:t>Dr</a:t>
            </a:r>
            <a:r>
              <a:rPr lang="es-PA" dirty="0"/>
              <a:t> </a:t>
            </a:r>
            <a:r>
              <a:rPr lang="es-PA" dirty="0" err="1"/>
              <a:t>Strange</a:t>
            </a:r>
            <a:r>
              <a:rPr lang="es-PA" dirty="0"/>
              <a:t> en el bucle de tiempo!, si no encuentra solución intenta de nuevo.</a:t>
            </a:r>
          </a:p>
          <a:p>
            <a:pPr lvl="2"/>
            <a:r>
              <a:rPr lang="es-PA" dirty="0"/>
              <a:t>Genera </a:t>
            </a:r>
            <a:r>
              <a:rPr lang="es-PA" dirty="0" err="1"/>
              <a:t>hill-climbing</a:t>
            </a:r>
            <a:r>
              <a:rPr lang="es-PA" dirty="0"/>
              <a:t> aleatoriamente hasta encontrar solución.</a:t>
            </a:r>
          </a:p>
          <a:p>
            <a:pPr lvl="2"/>
            <a:r>
              <a:rPr lang="es-PA" dirty="0"/>
              <a:t>Eventualmente encuentra una solución</a:t>
            </a:r>
          </a:p>
          <a:p>
            <a:pPr lvl="2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74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08 – IBM Watson no hace buen trabajo en Ciencias de La Salud</a:t>
            </a:r>
          </a:p>
          <a:p>
            <a:pPr lvl="1"/>
            <a:r>
              <a:rPr lang="es-PA" dirty="0"/>
              <a:t>“Este Producto es un pedazo de m****” – Doctor en Florida </a:t>
            </a:r>
            <a:r>
              <a:rPr lang="es-PA" dirty="0" err="1"/>
              <a:t>Jupyter</a:t>
            </a:r>
            <a:r>
              <a:rPr lang="es-PA" dirty="0"/>
              <a:t> Hospital</a:t>
            </a:r>
          </a:p>
          <a:p>
            <a:pPr lvl="1"/>
            <a:r>
              <a:rPr lang="es-PA" dirty="0"/>
              <a:t>Sistema de </a:t>
            </a:r>
            <a:r>
              <a:rPr lang="es-PA" dirty="0" err="1"/>
              <a:t>Deteccion</a:t>
            </a:r>
            <a:r>
              <a:rPr lang="es-PA" dirty="0"/>
              <a:t> de </a:t>
            </a:r>
            <a:r>
              <a:rPr lang="es-PA" dirty="0" err="1"/>
              <a:t>Cancer</a:t>
            </a:r>
            <a:r>
              <a:rPr lang="es-PA" dirty="0"/>
              <a:t> en el 2013</a:t>
            </a:r>
          </a:p>
          <a:p>
            <a:pPr lvl="1"/>
            <a:r>
              <a:rPr lang="es-PA" dirty="0"/>
              <a:t>Problema</a:t>
            </a:r>
          </a:p>
          <a:p>
            <a:pPr lvl="2"/>
            <a:r>
              <a:rPr lang="es-PA" dirty="0"/>
              <a:t>Malas recomendaciones que pudieron dar mal tratamiento a pacientes e incluso la muerte</a:t>
            </a:r>
          </a:p>
          <a:p>
            <a:pPr lvl="2"/>
            <a:r>
              <a:rPr lang="es-PA" dirty="0" err="1"/>
              <a:t>Downsizing</a:t>
            </a:r>
            <a:r>
              <a:rPr lang="es-PA" dirty="0"/>
              <a:t> de Watson </a:t>
            </a:r>
            <a:r>
              <a:rPr lang="es-PA" dirty="0" err="1"/>
              <a:t>Health</a:t>
            </a:r>
            <a:endParaRPr lang="es-PA" dirty="0"/>
          </a:p>
          <a:p>
            <a:r>
              <a:rPr lang="es-PA" b="1" i="1" dirty="0"/>
              <a:t>07 – Herramienta de Reclutamiento de Amazon Estaba Parcializada a Género</a:t>
            </a:r>
          </a:p>
          <a:p>
            <a:pPr lvl="1"/>
            <a:r>
              <a:rPr lang="es-PA" dirty="0"/>
              <a:t>RRHH de Amazon 2014-2017</a:t>
            </a:r>
          </a:p>
          <a:p>
            <a:pPr lvl="1"/>
            <a:r>
              <a:rPr lang="es-PA" dirty="0"/>
              <a:t>Actualmente se usa</a:t>
            </a:r>
          </a:p>
          <a:p>
            <a:pPr lvl="2"/>
            <a:r>
              <a:rPr lang="es-PA" dirty="0"/>
              <a:t>Solo recomendaciones, no evaluación</a:t>
            </a:r>
          </a:p>
          <a:p>
            <a:pPr lvl="1"/>
            <a:r>
              <a:rPr lang="es-PA" dirty="0"/>
              <a:t>Sistema de Recomendación de Hojas de Vida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Estaba parcializado a reclutar hombres</a:t>
            </a:r>
          </a:p>
        </p:txBody>
      </p:sp>
      <p:pic>
        <p:nvPicPr>
          <p:cNvPr id="6146" name="Picture 2" descr="Image result for watson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138" y="1841173"/>
            <a:ext cx="2746375" cy="1544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amazon ai recruiting tool is gender bia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46" y="4845511"/>
            <a:ext cx="285750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974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</a:t>
            </a:r>
            <a:r>
              <a:rPr lang="es-PA" sz="3200" dirty="0" err="1"/>
              <a:t>Simulated</a:t>
            </a:r>
            <a:r>
              <a:rPr lang="es-PA" sz="3200" dirty="0"/>
              <a:t> </a:t>
            </a:r>
            <a:r>
              <a:rPr lang="es-PA" sz="3200" dirty="0" err="1"/>
              <a:t>Annealing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Hill-</a:t>
            </a:r>
            <a:r>
              <a:rPr lang="es-PA" dirty="0" err="1"/>
              <a:t>Climbing</a:t>
            </a:r>
            <a:r>
              <a:rPr lang="es-PA" dirty="0"/>
              <a:t> </a:t>
            </a:r>
          </a:p>
          <a:p>
            <a:pPr lvl="1"/>
            <a:r>
              <a:rPr lang="es-PA" dirty="0"/>
              <a:t>va siempre de menor valor a mayor valor</a:t>
            </a:r>
          </a:p>
          <a:p>
            <a:pPr lvl="1"/>
            <a:r>
              <a:rPr lang="es-PA" dirty="0"/>
              <a:t>Método incompleto</a:t>
            </a:r>
          </a:p>
          <a:p>
            <a:r>
              <a:rPr lang="es-PA" dirty="0" err="1"/>
              <a:t>Annealing</a:t>
            </a:r>
            <a:r>
              <a:rPr lang="es-PA" dirty="0"/>
              <a:t> = temperado, endurecer material</a:t>
            </a:r>
          </a:p>
          <a:p>
            <a:pPr lvl="1"/>
            <a:r>
              <a:rPr lang="es-PA" dirty="0"/>
              <a:t>Gradiente descendiente (minimizar el costo)</a:t>
            </a:r>
          </a:p>
          <a:p>
            <a:pPr lvl="1"/>
            <a:r>
              <a:rPr lang="es-PA" dirty="0"/>
              <a:t>Podemos llegar a un mínimo global o local</a:t>
            </a:r>
          </a:p>
          <a:p>
            <a:pPr lvl="1"/>
            <a:r>
              <a:rPr lang="es-PA" dirty="0"/>
              <a:t>Empezamos bajando fuerte y cambiamos un ritmo menor</a:t>
            </a:r>
          </a:p>
          <a:p>
            <a:pPr lvl="1"/>
            <a:r>
              <a:rPr lang="es-PA" dirty="0"/>
              <a:t>En vez de tomar el mejor movimiento, tomamos uno arbitrario</a:t>
            </a:r>
          </a:p>
        </p:txBody>
      </p:sp>
      <p:pic>
        <p:nvPicPr>
          <p:cNvPr id="2054" name="Picture 6" descr="Image result for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295" y="2001977"/>
            <a:ext cx="3232611" cy="173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gradient desc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995461"/>
            <a:ext cx="4038600" cy="18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49" y="4673561"/>
            <a:ext cx="4947111" cy="218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408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“Local </a:t>
            </a:r>
            <a:r>
              <a:rPr lang="es-PA" sz="3200" dirty="0" err="1"/>
              <a:t>Beam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Mantiene solamente el estado actual (no tiene </a:t>
            </a:r>
            <a:r>
              <a:rPr lang="es-PA" dirty="0" err="1"/>
              <a:t>prob</a:t>
            </a:r>
            <a:r>
              <a:rPr lang="es-PA" dirty="0"/>
              <a:t>. De memoria)</a:t>
            </a:r>
          </a:p>
          <a:p>
            <a:r>
              <a:rPr lang="es-PA" dirty="0"/>
              <a:t>Empieza con estados generados aleatorios</a:t>
            </a:r>
          </a:p>
          <a:p>
            <a:r>
              <a:rPr lang="es-PA" dirty="0"/>
              <a:t>Si encuentra el objetivo se detiene</a:t>
            </a:r>
          </a:p>
          <a:p>
            <a:r>
              <a:rPr lang="es-PA" dirty="0"/>
              <a:t>De lo contrario genera el mejor sucesor y repite</a:t>
            </a:r>
          </a:p>
          <a:p>
            <a:endParaRPr lang="es-PA" dirty="0"/>
          </a:p>
          <a:p>
            <a:r>
              <a:rPr lang="es-PA" dirty="0" err="1"/>
              <a:t>Dif</a:t>
            </a:r>
            <a:r>
              <a:rPr lang="es-PA" dirty="0"/>
              <a:t>. Entre </a:t>
            </a:r>
            <a:r>
              <a:rPr lang="es-PA" dirty="0" err="1"/>
              <a:t>Random-Restart</a:t>
            </a:r>
            <a:r>
              <a:rPr lang="es-PA" dirty="0"/>
              <a:t> y Local </a:t>
            </a:r>
            <a:r>
              <a:rPr lang="es-PA" dirty="0" err="1"/>
              <a:t>Beam</a:t>
            </a:r>
            <a:endParaRPr lang="es-PA" dirty="0"/>
          </a:p>
          <a:p>
            <a:pPr lvl="1"/>
            <a:r>
              <a:rPr lang="es-PA" dirty="0"/>
              <a:t>RR: cada proceso corre independiente de otro</a:t>
            </a:r>
          </a:p>
          <a:p>
            <a:pPr lvl="1"/>
            <a:r>
              <a:rPr lang="es-PA" dirty="0"/>
              <a:t>LB: La información de estado es pasada en tareas paralelas</a:t>
            </a:r>
          </a:p>
          <a:p>
            <a:r>
              <a:rPr lang="es-PA" dirty="0" err="1"/>
              <a:t>Beam</a:t>
            </a:r>
            <a:r>
              <a:rPr lang="es-PA" dirty="0"/>
              <a:t> Estocástico</a:t>
            </a:r>
          </a:p>
          <a:p>
            <a:pPr lvl="1"/>
            <a:r>
              <a:rPr lang="es-PA" dirty="0"/>
              <a:t>En vez de elegir la mejor por un grupo generado</a:t>
            </a:r>
          </a:p>
          <a:p>
            <a:pPr lvl="1"/>
            <a:r>
              <a:rPr lang="es-PA" dirty="0"/>
              <a:t>escoge la de probabilidad más alta de función de costo</a:t>
            </a:r>
          </a:p>
        </p:txBody>
      </p:sp>
      <p:pic>
        <p:nvPicPr>
          <p:cNvPr id="6146" name="Picture 2" descr="Image result for LOCAL BEAM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5" y="1861765"/>
            <a:ext cx="50768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1560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“Algoritmos Genéticos”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Variante del método de Local </a:t>
            </a:r>
            <a:r>
              <a:rPr lang="es-PA" dirty="0" err="1"/>
              <a:t>Beam</a:t>
            </a:r>
            <a:endParaRPr lang="es-PA" dirty="0"/>
          </a:p>
          <a:p>
            <a:r>
              <a:rPr lang="es-PA" dirty="0"/>
              <a:t>Se combinan dos estados anteriores generados (en vez de un solo estado)</a:t>
            </a:r>
          </a:p>
          <a:p>
            <a:r>
              <a:rPr lang="es-PA" dirty="0"/>
              <a:t>Estados aleatorios = población</a:t>
            </a:r>
          </a:p>
          <a:p>
            <a:r>
              <a:rPr lang="es-PA" dirty="0"/>
              <a:t>(a) Población = representada por una cadena</a:t>
            </a:r>
          </a:p>
          <a:p>
            <a:r>
              <a:rPr lang="es-PA" dirty="0"/>
              <a:t>(b) Cada estado medido a su función objetivo</a:t>
            </a:r>
          </a:p>
          <a:p>
            <a:pPr lvl="1"/>
            <a:r>
              <a:rPr lang="es-PA" dirty="0" err="1"/>
              <a:t>Fit</a:t>
            </a:r>
            <a:endParaRPr lang="es-PA" dirty="0"/>
          </a:p>
          <a:p>
            <a:pPr lvl="1"/>
            <a:r>
              <a:rPr lang="es-PA" dirty="0"/>
              <a:t>mejores estados (24, 23, 30, 11) sin ataque</a:t>
            </a:r>
          </a:p>
          <a:p>
            <a:pPr lvl="1"/>
            <a:r>
              <a:rPr lang="es-PA" dirty="0"/>
              <a:t>Probabilidad con mejor puntaje es proporcional</a:t>
            </a:r>
          </a:p>
          <a:p>
            <a:r>
              <a:rPr lang="es-PA" dirty="0"/>
              <a:t>(c) Se eligen pares para su reproducción</a:t>
            </a:r>
          </a:p>
          <a:p>
            <a:pPr lvl="1"/>
            <a:r>
              <a:rPr lang="es-PA" dirty="0"/>
              <a:t>Crossover</a:t>
            </a:r>
          </a:p>
          <a:p>
            <a:r>
              <a:rPr lang="es-PA" dirty="0"/>
              <a:t>(d) Se eligen descendientes cruzando los anteriores</a:t>
            </a:r>
          </a:p>
          <a:p>
            <a:pPr lvl="1"/>
            <a:r>
              <a:rPr lang="es-PA" dirty="0"/>
              <a:t>Tiene problemas cuando la población es diversa, puede llevar a una generación alejada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411" y="3042245"/>
            <a:ext cx="5606589" cy="17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289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“Algoritmos Genéticos”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(e)  Cada punto sufre de </a:t>
            </a:r>
            <a:r>
              <a:rPr lang="es-PA" dirty="0" err="1"/>
              <a:t>mutacion</a:t>
            </a:r>
            <a:r>
              <a:rPr lang="es-PA" dirty="0"/>
              <a:t> aleatoria</a:t>
            </a:r>
          </a:p>
          <a:p>
            <a:pPr lvl="1"/>
            <a:r>
              <a:rPr lang="es-PA" dirty="0"/>
              <a:t>Se cambian las pociones para cada generación en el primero, tercero u otro</a:t>
            </a:r>
          </a:p>
          <a:p>
            <a:pPr lvl="1"/>
            <a:r>
              <a:rPr lang="es-PA" dirty="0"/>
              <a:t>En el problema de las 8 reinas corresponde a la nueva posición de la reina</a:t>
            </a:r>
          </a:p>
          <a:p>
            <a:pPr lvl="1"/>
            <a:r>
              <a:rPr lang="es-PA" dirty="0"/>
              <a:t>Se </a:t>
            </a:r>
            <a:r>
              <a:rPr lang="es-PA" dirty="0" err="1"/>
              <a:t>baas</a:t>
            </a:r>
            <a:r>
              <a:rPr lang="es-PA" dirty="0"/>
              <a:t> en </a:t>
            </a:r>
            <a:r>
              <a:rPr lang="es-PA" dirty="0" err="1"/>
              <a:t>beam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(gradiente descendiente, exploraciones aleatorias)</a:t>
            </a:r>
          </a:p>
          <a:p>
            <a:pPr lvl="1"/>
            <a:endParaRPr lang="es-PA" dirty="0"/>
          </a:p>
          <a:p>
            <a:r>
              <a:rPr lang="es-PA" dirty="0"/>
              <a:t>La ventaja!:</a:t>
            </a:r>
          </a:p>
          <a:p>
            <a:pPr lvl="1"/>
            <a:r>
              <a:rPr lang="es-PA" dirty="0"/>
              <a:t>Puede que generemos una posición </a:t>
            </a:r>
            <a:r>
              <a:rPr lang="es-PA" dirty="0" err="1"/>
              <a:t>aleatiroa</a:t>
            </a:r>
            <a:r>
              <a:rPr lang="es-PA" dirty="0"/>
              <a:t> </a:t>
            </a:r>
            <a:r>
              <a:rPr lang="es-PA" dirty="0" err="1"/>
              <a:t>ráoidamente</a:t>
            </a:r>
            <a:r>
              <a:rPr lang="es-PA" dirty="0"/>
              <a:t> parte de la solución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 posicionarlas en 2, 4, 6</a:t>
            </a:r>
          </a:p>
          <a:p>
            <a:r>
              <a:rPr lang="es-PA" dirty="0"/>
              <a:t>Opera en base a esquemas = 246*****</a:t>
            </a:r>
          </a:p>
          <a:p>
            <a:r>
              <a:rPr lang="es-PA" dirty="0"/>
              <a:t>Cadenas = instancias = 24613578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698" y="4357238"/>
            <a:ext cx="6758302" cy="21496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144" y="616828"/>
            <a:ext cx="4296117" cy="13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439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“Algoritmos Genéticos”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Algoritmo Genético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071328"/>
            <a:ext cx="7067550" cy="4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5340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Local en Espacios Continuos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/>
                  <a:t>Originada </a:t>
                </a:r>
                <a:r>
                  <a:rPr lang="es-PA" dirty="0" err="1"/>
                  <a:t>inicalmente</a:t>
                </a:r>
                <a:r>
                  <a:rPr lang="es-PA" dirty="0"/>
                  <a:t> por Newton y Leibniz</a:t>
                </a:r>
              </a:p>
              <a:p>
                <a:r>
                  <a:rPr lang="es-PA" dirty="0"/>
                  <a:t>Usada en visión, robótica y aprendizaje automático</a:t>
                </a:r>
              </a:p>
              <a:p>
                <a:r>
                  <a:rPr lang="es-PA" dirty="0" err="1"/>
                  <a:t>Ejm</a:t>
                </a:r>
                <a:r>
                  <a:rPr lang="es-PA" dirty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/>
                  <a:t>, localmente continuos y globalmente </a:t>
                </a:r>
                <a:r>
                  <a:rPr lang="es-PA" dirty="0" err="1"/>
                  <a:t>discont</a:t>
                </a:r>
                <a:r>
                  <a:rPr lang="es-PA" dirty="0"/>
                  <a:t>.</a:t>
                </a:r>
              </a:p>
              <a:p>
                <a:pPr lvl="1"/>
                <a:r>
                  <a:rPr lang="es-PA" dirty="0" err="1"/>
                  <a:t>Discretizar</a:t>
                </a:r>
                <a:r>
                  <a:rPr lang="es-PA" dirty="0"/>
                  <a:t> el problema!</a:t>
                </a:r>
              </a:p>
              <a:p>
                <a:pPr lvl="1"/>
                <a:r>
                  <a:rPr lang="es-PA" dirty="0"/>
                  <a:t>Resolver el gradiente </a:t>
                </a:r>
                <a:r>
                  <a:rPr lang="es-PA" dirty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>
                    <a:sym typeface="Symbol" panose="05050102010706020507" pitchFamily="18" charset="2"/>
                  </a:rPr>
                  <a:t>Raphson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/>
                  <a:t>La ecuación de actualización ahora es con el </a:t>
                </a:r>
                <a:r>
                  <a:rPr lang="es-PA" dirty="0" err="1"/>
                  <a:t>Hesiano</a:t>
                </a:r>
                <a:endParaRPr lang="es-PA" dirty="0"/>
              </a:p>
              <a:p>
                <a:pPr lvl="1"/>
                <a:r>
                  <a:rPr lang="es-PA" dirty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05412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Local en Espacios Continuos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/>
                  <a:t>Originada </a:t>
                </a:r>
                <a:r>
                  <a:rPr lang="es-PA" dirty="0" err="1"/>
                  <a:t>inicalmente</a:t>
                </a:r>
                <a:r>
                  <a:rPr lang="es-PA" dirty="0"/>
                  <a:t> por Newton y Leibniz</a:t>
                </a:r>
              </a:p>
              <a:p>
                <a:r>
                  <a:rPr lang="es-PA" dirty="0"/>
                  <a:t>Usada en visión, robótica y aprendizaje automático</a:t>
                </a:r>
              </a:p>
              <a:p>
                <a:r>
                  <a:rPr lang="es-PA" dirty="0" err="1"/>
                  <a:t>Ejm</a:t>
                </a:r>
                <a:r>
                  <a:rPr lang="es-PA" dirty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/>
                  <a:t>, localmente continuos y globalmente </a:t>
                </a:r>
                <a:r>
                  <a:rPr lang="es-PA" dirty="0" err="1"/>
                  <a:t>discont</a:t>
                </a:r>
                <a:r>
                  <a:rPr lang="es-PA" dirty="0"/>
                  <a:t>.</a:t>
                </a:r>
              </a:p>
              <a:p>
                <a:pPr lvl="1"/>
                <a:r>
                  <a:rPr lang="es-PA" dirty="0" err="1"/>
                  <a:t>Discretizar</a:t>
                </a:r>
                <a:r>
                  <a:rPr lang="es-PA" dirty="0"/>
                  <a:t> el problema!</a:t>
                </a:r>
              </a:p>
              <a:p>
                <a:pPr lvl="1"/>
                <a:r>
                  <a:rPr lang="es-PA" dirty="0"/>
                  <a:t>Resolver el gradiente </a:t>
                </a:r>
                <a:r>
                  <a:rPr lang="es-PA" dirty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>
                    <a:sym typeface="Symbol" panose="05050102010706020507" pitchFamily="18" charset="2"/>
                  </a:rPr>
                  <a:t>Raphson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/>
                  <a:t>La ecuación de actualización ahora es con el </a:t>
                </a:r>
                <a:r>
                  <a:rPr lang="es-PA" dirty="0" err="1"/>
                  <a:t>Hesiano</a:t>
                </a:r>
                <a:endParaRPr lang="es-PA" dirty="0"/>
              </a:p>
              <a:p>
                <a:pPr lvl="1"/>
                <a:r>
                  <a:rPr lang="es-PA" dirty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6362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Cuando el entorno es parcialmente observable o no determinístico o ambos</a:t>
            </a:r>
          </a:p>
          <a:p>
            <a:r>
              <a:rPr lang="es-PA" dirty="0"/>
              <a:t>Estrategia:  qué hacer dependiendo de la </a:t>
            </a:r>
            <a:r>
              <a:rPr lang="es-PA" dirty="0" err="1"/>
              <a:t>perecepción</a:t>
            </a:r>
            <a:r>
              <a:rPr lang="es-PA" dirty="0"/>
              <a:t>.</a:t>
            </a:r>
          </a:p>
          <a:p>
            <a:r>
              <a:rPr lang="es-PA" dirty="0"/>
              <a:t>Volviendo al ejemplo de robot limpiador: objetivo (7 y 8)</a:t>
            </a:r>
          </a:p>
          <a:p>
            <a:pPr lvl="1"/>
            <a:r>
              <a:rPr lang="es-PA" dirty="0"/>
              <a:t>Fácil por algoritmos de búsqueda si es determinístico y completo</a:t>
            </a:r>
          </a:p>
          <a:p>
            <a:pPr lvl="1"/>
            <a:r>
              <a:rPr lang="es-PA" dirty="0"/>
              <a:t>En un ambiente no determinístico:</a:t>
            </a:r>
          </a:p>
          <a:p>
            <a:pPr lvl="2"/>
            <a:r>
              <a:rPr lang="es-PA" dirty="0"/>
              <a:t>La acción de limpiar un cuadrante limpia el actual, y limpia el adyacente</a:t>
            </a:r>
          </a:p>
          <a:p>
            <a:pPr lvl="2"/>
            <a:r>
              <a:rPr lang="es-PA" dirty="0"/>
              <a:t>La acción de limpiar un cuadrante limpia el actual, y deposita sucio en el adyacente</a:t>
            </a:r>
          </a:p>
          <a:p>
            <a:r>
              <a:rPr lang="es-PA" dirty="0"/>
              <a:t>Para esto evaluamos un modelo de transición (función RESULTS)</a:t>
            </a:r>
          </a:p>
          <a:p>
            <a:r>
              <a:rPr lang="es-PA" dirty="0"/>
              <a:t>Generalizar una solución [Succionar Si Estado == 5 Entonces …]</a:t>
            </a:r>
          </a:p>
          <a:p>
            <a:pPr lvl="1"/>
            <a:r>
              <a:rPr lang="es-PA" dirty="0"/>
              <a:t>Se parecen más a árboles que a secuencias</a:t>
            </a:r>
          </a:p>
          <a:p>
            <a:pPr lvl="1"/>
            <a:r>
              <a:rPr lang="es-PA" dirty="0"/>
              <a:t>Lo que hacemos al programar!!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3" y="4287365"/>
            <a:ext cx="2714171" cy="236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543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Árboles de búsqueda AND-OR</a:t>
            </a:r>
          </a:p>
          <a:p>
            <a:pPr lvl="1"/>
            <a:r>
              <a:rPr lang="es-PA" dirty="0"/>
              <a:t>Búsquedas son determinadas por el agente en su estado y sus decisiones (Nodos OR)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Robot limpiador [</a:t>
            </a:r>
            <a:r>
              <a:rPr lang="es-PA" dirty="0" err="1"/>
              <a:t>Izq</a:t>
            </a:r>
            <a:r>
              <a:rPr lang="es-PA" dirty="0"/>
              <a:t> o Der o </a:t>
            </a:r>
            <a:r>
              <a:rPr lang="es-PA" dirty="0" err="1"/>
              <a:t>Succion</a:t>
            </a:r>
            <a:r>
              <a:rPr lang="es-PA" dirty="0"/>
              <a:t>]</a:t>
            </a:r>
          </a:p>
          <a:p>
            <a:pPr lvl="1"/>
            <a:r>
              <a:rPr lang="es-PA" dirty="0"/>
              <a:t>En un ambiente no determinístico depende de las acciones tomadas en el entorno (Nodos AND)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Del estado 1 podemos quedar en el 5 o 7</a:t>
            </a:r>
          </a:p>
          <a:p>
            <a:pPr lvl="2"/>
            <a:r>
              <a:rPr lang="es-PA" dirty="0"/>
              <a:t>Necesitamos un plan para estos estados</a:t>
            </a:r>
          </a:p>
          <a:p>
            <a:r>
              <a:rPr lang="es-PA" dirty="0"/>
              <a:t>Una solución son los sub-árboles (solución en negro)</a:t>
            </a:r>
          </a:p>
          <a:p>
            <a:pPr lvl="1"/>
            <a:r>
              <a:rPr lang="es-PA" dirty="0"/>
              <a:t>Tiene un nodo objetivo en cada sub árbol</a:t>
            </a:r>
          </a:p>
          <a:p>
            <a:pPr lvl="1"/>
            <a:r>
              <a:rPr lang="es-PA" dirty="0"/>
              <a:t>Nodo OR = donde se toman acciones</a:t>
            </a:r>
          </a:p>
          <a:p>
            <a:pPr lvl="1"/>
            <a:r>
              <a:rPr lang="es-PA" dirty="0"/>
              <a:t>Nodo AND = Especificados como círculos</a:t>
            </a:r>
          </a:p>
          <a:p>
            <a:pPr lvl="1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724" y="3104122"/>
            <a:ext cx="4210276" cy="37538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71" y="5131939"/>
            <a:ext cx="2016353" cy="17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993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Árboles de búsqueda AND-OR</a:t>
            </a:r>
          </a:p>
          <a:p>
            <a:pPr lvl="1"/>
            <a:r>
              <a:rPr lang="es-PA" dirty="0"/>
              <a:t>Fácil de implementar soluciones de contingencia</a:t>
            </a:r>
          </a:p>
          <a:p>
            <a:pPr lvl="1"/>
            <a:r>
              <a:rPr lang="es-PA" dirty="0"/>
              <a:t>Se puede implementar una solución entrelazada de búsqueda y ejecución (exploración)</a:t>
            </a:r>
          </a:p>
          <a:p>
            <a:pPr lvl="1"/>
            <a:r>
              <a:rPr lang="es-PA" dirty="0"/>
              <a:t>Sin embargo el algoritmo no explora eficiencia (se puede volver a repetir un lazo del árbol)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57" y="3158871"/>
            <a:ext cx="6537858" cy="34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95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06 – </a:t>
            </a:r>
            <a:r>
              <a:rPr lang="es-PA" b="1" i="1" dirty="0" err="1"/>
              <a:t>DeepFakes</a:t>
            </a:r>
            <a:r>
              <a:rPr lang="es-PA" b="1" i="1" dirty="0"/>
              <a:t> Revela Un Lado Impropio de la IA</a:t>
            </a:r>
          </a:p>
          <a:p>
            <a:pPr lvl="1"/>
            <a:r>
              <a:rPr lang="es-PA" dirty="0"/>
              <a:t>Uso de </a:t>
            </a:r>
            <a:r>
              <a:rPr lang="es-PA" dirty="0" err="1"/>
              <a:t>Face</a:t>
            </a:r>
            <a:r>
              <a:rPr lang="es-PA" dirty="0"/>
              <a:t> </a:t>
            </a:r>
            <a:r>
              <a:rPr lang="es-PA" dirty="0" err="1"/>
              <a:t>Swapping</a:t>
            </a:r>
            <a:endParaRPr lang="es-PA" dirty="0"/>
          </a:p>
          <a:p>
            <a:pPr lvl="1"/>
            <a:r>
              <a:rPr lang="es-PA" dirty="0"/>
              <a:t>Casi real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Utilizaba </a:t>
            </a:r>
            <a:r>
              <a:rPr lang="es-PA" dirty="0" err="1"/>
              <a:t>GANs</a:t>
            </a:r>
            <a:r>
              <a:rPr lang="es-PA" dirty="0"/>
              <a:t> para generar imágenes de celebridades sobre videos pornográficos</a:t>
            </a:r>
          </a:p>
          <a:p>
            <a:pPr lvl="2"/>
            <a:r>
              <a:rPr lang="es-PA" dirty="0"/>
              <a:t>Potencialmente dañino a la imagen de la persona</a:t>
            </a:r>
          </a:p>
          <a:p>
            <a:pPr lvl="2"/>
            <a:r>
              <a:rPr lang="es-PA" dirty="0"/>
              <a:t>Credibilidad del video (real o no)</a:t>
            </a:r>
          </a:p>
          <a:p>
            <a:r>
              <a:rPr lang="es-PA" b="1" i="1" dirty="0"/>
              <a:t>05 – Google </a:t>
            </a:r>
            <a:r>
              <a:rPr lang="es-PA" b="1" i="1" dirty="0" err="1"/>
              <a:t>Photos</a:t>
            </a:r>
            <a:r>
              <a:rPr lang="es-PA" b="1" i="1" dirty="0"/>
              <a:t> confunde Montañista con Montaña</a:t>
            </a:r>
          </a:p>
          <a:p>
            <a:pPr lvl="1"/>
            <a:r>
              <a:rPr lang="es-PA" dirty="0"/>
              <a:t>Une diferentes fotos y ofrece una foto panorámica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Al unir las 3 fotos de paisajes, mezcló a la persona como una gran montaña</a:t>
            </a:r>
            <a:endParaRPr lang="en-US" dirty="0"/>
          </a:p>
        </p:txBody>
      </p:sp>
      <p:pic>
        <p:nvPicPr>
          <p:cNvPr id="7170" name="Picture 2" descr="https://miro.medium.com/max/780/0*nJ7JC1N3y-nO6S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46" y="1471084"/>
            <a:ext cx="3776447" cy="2125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miro.medium.com/max/950/0*t3Tx4HKlOg9vvR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1" y="3967948"/>
            <a:ext cx="2555207" cy="21087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687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Considerar que ahora el piso es mojado</a:t>
            </a:r>
          </a:p>
          <a:p>
            <a:pPr lvl="1"/>
            <a:r>
              <a:rPr lang="es-PA" dirty="0"/>
              <a:t>Deja al agente en la misma ubicación de 1 a [1 2]</a:t>
            </a:r>
          </a:p>
          <a:p>
            <a:pPr lvl="2"/>
            <a:r>
              <a:rPr lang="es-PA" dirty="0"/>
              <a:t>Búsqueda AND-OR retornará un fallo.</a:t>
            </a:r>
          </a:p>
          <a:p>
            <a:pPr lvl="2"/>
            <a:r>
              <a:rPr lang="es-PA" dirty="0"/>
              <a:t>Una </a:t>
            </a:r>
            <a:r>
              <a:rPr lang="es-PA" dirty="0" err="1"/>
              <a:t>solición</a:t>
            </a:r>
            <a:r>
              <a:rPr lang="es-PA" dirty="0"/>
              <a:t> a intentar es ciclar, hasta que se mueva a la derecha</a:t>
            </a:r>
          </a:p>
          <a:p>
            <a:pPr lvl="3"/>
            <a:r>
              <a:rPr lang="es-PA" dirty="0"/>
              <a:t>[Succionar 1: Derecha Si Estado == 5 Entonces 1 De lo contrario Succionar]</a:t>
            </a:r>
          </a:p>
          <a:p>
            <a:pPr lvl="2"/>
            <a:r>
              <a:rPr lang="es-PA" dirty="0"/>
              <a:t>La solución cíclica debe ser para cada punto del árbol</a:t>
            </a:r>
          </a:p>
          <a:p>
            <a:r>
              <a:rPr lang="es-PA" dirty="0" err="1"/>
              <a:t>Ejm</a:t>
            </a:r>
            <a:r>
              <a:rPr lang="es-PA" dirty="0"/>
              <a:t>:</a:t>
            </a:r>
          </a:p>
          <a:p>
            <a:pPr lvl="1"/>
            <a:r>
              <a:rPr lang="es-PA" dirty="0"/>
              <a:t>Podemos abrir una  habitación</a:t>
            </a:r>
          </a:p>
          <a:p>
            <a:pPr lvl="2"/>
            <a:r>
              <a:rPr lang="es-PA" dirty="0"/>
              <a:t>La llave está mal</a:t>
            </a:r>
          </a:p>
          <a:p>
            <a:pPr lvl="2"/>
            <a:r>
              <a:rPr lang="es-PA" dirty="0"/>
              <a:t>La puerta no es</a:t>
            </a:r>
          </a:p>
          <a:p>
            <a:r>
              <a:rPr lang="es-PA" dirty="0"/>
              <a:t>Estos problemas son </a:t>
            </a:r>
            <a:r>
              <a:rPr lang="es-PA" dirty="0" err="1"/>
              <a:t>incialmente</a:t>
            </a:r>
            <a:r>
              <a:rPr lang="es-PA" dirty="0"/>
              <a:t> determinísticos y observables</a:t>
            </a:r>
          </a:p>
          <a:p>
            <a:r>
              <a:rPr lang="es-PA" dirty="0"/>
              <a:t>Se convierten luego en parcialmente observables y determinísticos</a:t>
            </a:r>
          </a:p>
          <a:p>
            <a:r>
              <a:rPr lang="es-PA" dirty="0"/>
              <a:t>Fallan por la falta de </a:t>
            </a:r>
            <a:r>
              <a:rPr lang="es-PA" dirty="0" err="1"/>
              <a:t>observabilidad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178" y="1173323"/>
            <a:ext cx="3554867" cy="30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237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Para resolver esos problemas parcialmente observables tenemos que creer en su estado</a:t>
            </a:r>
          </a:p>
          <a:p>
            <a:r>
              <a:rPr lang="es-PA" dirty="0"/>
              <a:t>Buscando sin ninguna observación</a:t>
            </a:r>
          </a:p>
          <a:p>
            <a:pPr lvl="1"/>
            <a:r>
              <a:rPr lang="es-PA" dirty="0"/>
              <a:t>Cuando no tiene información (sensor-</a:t>
            </a:r>
            <a:r>
              <a:rPr lang="es-PA" dirty="0" err="1"/>
              <a:t>less</a:t>
            </a:r>
            <a:r>
              <a:rPr lang="es-PA" dirty="0"/>
              <a:t> </a:t>
            </a:r>
            <a:r>
              <a:rPr lang="es-PA" dirty="0" err="1"/>
              <a:t>ó</a:t>
            </a:r>
            <a:r>
              <a:rPr lang="es-PA" dirty="0"/>
              <a:t> </a:t>
            </a:r>
            <a:r>
              <a:rPr lang="es-PA" dirty="0" err="1"/>
              <a:t>conformant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Aparentan ser no </a:t>
            </a:r>
            <a:r>
              <a:rPr lang="es-PA" dirty="0" err="1"/>
              <a:t>resolvibles</a:t>
            </a:r>
            <a:endParaRPr lang="es-PA" dirty="0"/>
          </a:p>
          <a:p>
            <a:pPr lvl="1"/>
            <a:r>
              <a:rPr lang="es-PA" dirty="0"/>
              <a:t>No se confía de la medición del sensor</a:t>
            </a:r>
          </a:p>
          <a:p>
            <a:pPr lvl="2"/>
            <a:r>
              <a:rPr lang="es-PA" dirty="0"/>
              <a:t>Alto costo al ingresar sensores!!!</a:t>
            </a:r>
          </a:p>
          <a:p>
            <a:pPr lvl="2"/>
            <a:r>
              <a:rPr lang="es-PA" dirty="0"/>
              <a:t>Existen soluciones, </a:t>
            </a:r>
            <a:r>
              <a:rPr lang="es-PA" dirty="0" err="1"/>
              <a:t>p.e</a:t>
            </a:r>
            <a:r>
              <a:rPr lang="es-PA" dirty="0"/>
              <a:t>. en manufactura orientando la pieza</a:t>
            </a:r>
          </a:p>
          <a:p>
            <a:pPr lvl="2"/>
            <a:r>
              <a:rPr lang="es-PA" dirty="0"/>
              <a:t>Los doctores te recetan sin pruebas medicinas</a:t>
            </a:r>
          </a:p>
          <a:p>
            <a:r>
              <a:rPr lang="es-PA" dirty="0" err="1"/>
              <a:t>Ejm</a:t>
            </a:r>
            <a:r>
              <a:rPr lang="es-PA" dirty="0"/>
              <a:t>:  Para el robot limpiador [1 2 3 4 5 6 7 8]</a:t>
            </a:r>
          </a:p>
          <a:p>
            <a:pPr lvl="1"/>
            <a:r>
              <a:rPr lang="es-PA" dirty="0"/>
              <a:t>Al ir a la derecha [2 4 6 8]</a:t>
            </a:r>
          </a:p>
          <a:p>
            <a:pPr lvl="2"/>
            <a:r>
              <a:rPr lang="es-PA" dirty="0"/>
              <a:t>Al succionar [4 8]</a:t>
            </a:r>
          </a:p>
          <a:p>
            <a:pPr lvl="1"/>
            <a:r>
              <a:rPr lang="es-PA" dirty="0"/>
              <a:t>Coerción = Secuencia final [Der, Limpiar, </a:t>
            </a:r>
            <a:r>
              <a:rPr lang="es-PA" dirty="0" err="1"/>
              <a:t>Izq</a:t>
            </a:r>
            <a:r>
              <a:rPr lang="es-PA" dirty="0"/>
              <a:t>, </a:t>
            </a:r>
            <a:r>
              <a:rPr lang="es-PA" dirty="0" err="1"/>
              <a:t>Lim</a:t>
            </a:r>
            <a:r>
              <a:rPr lang="es-PA" dirty="0"/>
              <a:t>] = [7]</a:t>
            </a:r>
          </a:p>
          <a:p>
            <a:pPr lvl="1"/>
            <a:r>
              <a:rPr lang="es-PA" dirty="0"/>
              <a:t>Debemos creer en los estados, y que son completamente </a:t>
            </a:r>
            <a:r>
              <a:rPr lang="es-PA" dirty="0" err="1"/>
              <a:t>obsevables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304" y="1899036"/>
            <a:ext cx="4038095" cy="345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942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Para estos “estados de creencia” (</a:t>
            </a:r>
            <a:r>
              <a:rPr lang="es-PA" dirty="0" err="1"/>
              <a:t>beleif</a:t>
            </a:r>
            <a:r>
              <a:rPr lang="es-PA" dirty="0"/>
              <a:t> </a:t>
            </a:r>
            <a:r>
              <a:rPr lang="es-PA" dirty="0" err="1"/>
              <a:t>state</a:t>
            </a:r>
            <a:r>
              <a:rPr lang="es-PA" dirty="0"/>
              <a:t>)</a:t>
            </a:r>
          </a:p>
          <a:p>
            <a:r>
              <a:rPr lang="es-PA" dirty="0"/>
              <a:t>Se resuelve por Acciones, Resultado, Prueba-Objetivo, Función –Costo</a:t>
            </a:r>
          </a:p>
          <a:p>
            <a:r>
              <a:rPr lang="es-PA" dirty="0"/>
              <a:t>Estados de creencia</a:t>
            </a:r>
          </a:p>
          <a:p>
            <a:pPr lvl="1"/>
            <a:r>
              <a:rPr lang="es-PA" dirty="0"/>
              <a:t>Contienen todos los estados físicos (2^N), pueden ser inalcanzables al estado inicial</a:t>
            </a:r>
          </a:p>
          <a:p>
            <a:r>
              <a:rPr lang="es-PA" dirty="0"/>
              <a:t>Estado Inicial:  El estado en el que se encuentra</a:t>
            </a:r>
          </a:p>
          <a:p>
            <a:r>
              <a:rPr lang="es-PA" dirty="0"/>
              <a:t>Acciones:  Depende de como las ejecute el agente</a:t>
            </a:r>
          </a:p>
          <a:p>
            <a:pPr lvl="1"/>
            <a:r>
              <a:rPr lang="es-PA" dirty="0"/>
              <a:t>Para acciones consideradas legales, tomar aquellas que creemos correctas</a:t>
            </a:r>
          </a:p>
          <a:p>
            <a:pPr lvl="1"/>
            <a:r>
              <a:rPr lang="es-PA" dirty="0"/>
              <a:t>Para acciones ilegales, considerar que todas son legales en el estado</a:t>
            </a:r>
          </a:p>
          <a:p>
            <a:r>
              <a:rPr lang="es-PA" dirty="0"/>
              <a:t>Modelo de transición:</a:t>
            </a:r>
          </a:p>
          <a:p>
            <a:pPr lvl="1"/>
            <a:r>
              <a:rPr lang="es-PA" dirty="0"/>
              <a:t>No sabe cual es el estado, se hace una predicción del estado</a:t>
            </a:r>
          </a:p>
          <a:p>
            <a:r>
              <a:rPr lang="es-PA" dirty="0"/>
              <a:t>Prueba de objetivo:</a:t>
            </a:r>
          </a:p>
          <a:p>
            <a:pPr lvl="1"/>
            <a:r>
              <a:rPr lang="es-PA" dirty="0"/>
              <a:t>Cuando se satisfacen el problema, si se satisfacen todas el agente termina su búsqueda</a:t>
            </a:r>
          </a:p>
          <a:p>
            <a:r>
              <a:rPr lang="es-PA" dirty="0"/>
              <a:t>Costo del camino</a:t>
            </a:r>
          </a:p>
          <a:p>
            <a:pPr lvl="1"/>
            <a:r>
              <a:rPr lang="es-PA" dirty="0"/>
              <a:t>Pueden tenerse diferentes costos en diferentes estados a misma acción</a:t>
            </a:r>
          </a:p>
          <a:p>
            <a:pPr lvl="1"/>
            <a:r>
              <a:rPr lang="es-PA" dirty="0"/>
              <a:t>Asumamos que los costos son iguales a la misma acción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835830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2^8 = 256  estados de creencia</a:t>
            </a:r>
          </a:p>
          <a:p>
            <a:r>
              <a:rPr lang="es-PA" dirty="0"/>
              <a:t>Construimos soluciones basada en la “creencia” de los estados</a:t>
            </a:r>
          </a:p>
          <a:p>
            <a:r>
              <a:rPr lang="es-PA" dirty="0"/>
              <a:t>En búsqueda gráfica observamos si existen estados duplicados.</a:t>
            </a:r>
          </a:p>
          <a:p>
            <a:pPr lvl="1"/>
            <a:r>
              <a:rPr lang="es-PA" dirty="0"/>
              <a:t>[</a:t>
            </a:r>
            <a:r>
              <a:rPr lang="es-PA" dirty="0" err="1"/>
              <a:t>Succ</a:t>
            </a:r>
            <a:r>
              <a:rPr lang="es-PA" dirty="0"/>
              <a:t>., Izq. </a:t>
            </a:r>
            <a:r>
              <a:rPr lang="es-PA" dirty="0" err="1"/>
              <a:t>Succ</a:t>
            </a:r>
            <a:r>
              <a:rPr lang="es-PA" dirty="0"/>
              <a:t>] y [</a:t>
            </a:r>
            <a:r>
              <a:rPr lang="es-PA" dirty="0" err="1"/>
              <a:t>Succ</a:t>
            </a:r>
            <a:r>
              <a:rPr lang="es-PA" dirty="0"/>
              <a:t>., Der., </a:t>
            </a:r>
            <a:r>
              <a:rPr lang="es-PA" dirty="0" err="1"/>
              <a:t>Succ</a:t>
            </a:r>
            <a:r>
              <a:rPr lang="es-PA" dirty="0"/>
              <a:t>] lleva [5 7]</a:t>
            </a:r>
          </a:p>
          <a:p>
            <a:r>
              <a:rPr lang="es-PA" dirty="0"/>
              <a:t>Cualquier acción del estado de creencia nos lleva a una </a:t>
            </a:r>
            <a:r>
              <a:rPr lang="es-PA" dirty="0" err="1"/>
              <a:t>subacción</a:t>
            </a:r>
            <a:endParaRPr lang="es-PA" dirty="0"/>
          </a:p>
          <a:p>
            <a:r>
              <a:rPr lang="es-PA" dirty="0"/>
              <a:t>Una secuencia que nos lleva a un camino resuelto es solucionable [1 3 5 7] =&gt; [5 7]</a:t>
            </a:r>
          </a:p>
          <a:p>
            <a:r>
              <a:rPr lang="es-PA" dirty="0"/>
              <a:t>Sin embargo depende de los estados</a:t>
            </a:r>
          </a:p>
          <a:p>
            <a:pPr lvl="1"/>
            <a:r>
              <a:rPr lang="es-PA" dirty="0"/>
              <a:t>Mayores estados, mayores secuencias de acciones n x 2^n</a:t>
            </a:r>
          </a:p>
          <a:p>
            <a:r>
              <a:rPr lang="es-PA" dirty="0"/>
              <a:t>Una solución es tener estado </a:t>
            </a:r>
            <a:r>
              <a:rPr lang="es-PA" dirty="0" err="1"/>
              <a:t>incial</a:t>
            </a:r>
            <a:r>
              <a:rPr lang="es-PA" dirty="0"/>
              <a:t> nulo</a:t>
            </a:r>
          </a:p>
          <a:p>
            <a:r>
              <a:rPr lang="es-PA" dirty="0"/>
              <a:t>Búsqueda Incremental de Estado de Creencia [123…8]</a:t>
            </a:r>
          </a:p>
          <a:p>
            <a:pPr lvl="1"/>
            <a:r>
              <a:rPr lang="es-PA" dirty="0"/>
              <a:t>Luego encontrar una solución que funcione para todos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AND-OR (pero de una solución)</a:t>
            </a:r>
          </a:p>
          <a:p>
            <a:pPr lvl="1"/>
            <a:r>
              <a:rPr lang="es-PA" dirty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0301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2^8 = 256  estados de creencia</a:t>
            </a:r>
          </a:p>
          <a:p>
            <a:r>
              <a:rPr lang="es-PA" dirty="0"/>
              <a:t>Construimos soluciones basada en la “creencia” de los estados</a:t>
            </a:r>
          </a:p>
          <a:p>
            <a:r>
              <a:rPr lang="es-PA" dirty="0"/>
              <a:t>En búsqueda gráfica observamos si existen estados duplicados.</a:t>
            </a:r>
          </a:p>
          <a:p>
            <a:pPr lvl="1"/>
            <a:r>
              <a:rPr lang="es-PA" dirty="0"/>
              <a:t>[</a:t>
            </a:r>
            <a:r>
              <a:rPr lang="es-PA" dirty="0" err="1"/>
              <a:t>Succ</a:t>
            </a:r>
            <a:r>
              <a:rPr lang="es-PA" dirty="0"/>
              <a:t>., Izq. </a:t>
            </a:r>
            <a:r>
              <a:rPr lang="es-PA" dirty="0" err="1"/>
              <a:t>Succ</a:t>
            </a:r>
            <a:r>
              <a:rPr lang="es-PA" dirty="0"/>
              <a:t>] y [</a:t>
            </a:r>
            <a:r>
              <a:rPr lang="es-PA" dirty="0" err="1"/>
              <a:t>Succ</a:t>
            </a:r>
            <a:r>
              <a:rPr lang="es-PA" dirty="0"/>
              <a:t>., Der., </a:t>
            </a:r>
            <a:r>
              <a:rPr lang="es-PA" dirty="0" err="1"/>
              <a:t>Succ</a:t>
            </a:r>
            <a:r>
              <a:rPr lang="es-PA" dirty="0"/>
              <a:t>] lleva [5 7]</a:t>
            </a:r>
          </a:p>
          <a:p>
            <a:r>
              <a:rPr lang="es-PA" dirty="0"/>
              <a:t>Cualquier acción del estado de creencia nos lleva a una </a:t>
            </a:r>
            <a:r>
              <a:rPr lang="es-PA" dirty="0" err="1"/>
              <a:t>subacción</a:t>
            </a:r>
            <a:endParaRPr lang="es-PA" dirty="0"/>
          </a:p>
          <a:p>
            <a:r>
              <a:rPr lang="es-PA" dirty="0"/>
              <a:t>Una secuencia que nos lleva a un camino resuelto es solucionable [1 3 5 7] =&gt; [5 7]</a:t>
            </a:r>
          </a:p>
          <a:p>
            <a:r>
              <a:rPr lang="es-PA" dirty="0"/>
              <a:t>Sin embargo depende de los estados</a:t>
            </a:r>
          </a:p>
          <a:p>
            <a:pPr lvl="1"/>
            <a:r>
              <a:rPr lang="es-PA" dirty="0"/>
              <a:t>Mayores estados, mayores secuencias de acciones n x 2^n</a:t>
            </a:r>
          </a:p>
          <a:p>
            <a:r>
              <a:rPr lang="es-PA" dirty="0"/>
              <a:t>Una solución es tener estado </a:t>
            </a:r>
            <a:r>
              <a:rPr lang="es-PA" dirty="0" err="1"/>
              <a:t>incial</a:t>
            </a:r>
            <a:r>
              <a:rPr lang="es-PA" dirty="0"/>
              <a:t> nulo</a:t>
            </a:r>
          </a:p>
          <a:p>
            <a:r>
              <a:rPr lang="es-PA" dirty="0"/>
              <a:t>Búsqueda Incremental de Estado de Creencia [123…8]</a:t>
            </a:r>
          </a:p>
          <a:p>
            <a:pPr lvl="1"/>
            <a:r>
              <a:rPr lang="es-PA" dirty="0"/>
              <a:t>Luego encontrar una solución que funcione para todos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AND-OR (pero de una solución)</a:t>
            </a:r>
          </a:p>
          <a:p>
            <a:pPr lvl="1"/>
            <a:r>
              <a:rPr lang="es-PA" dirty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901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Agente con observaciones parciales (como se hace normalmente)</a:t>
            </a:r>
          </a:p>
          <a:p>
            <a:pPr lvl="1"/>
            <a:r>
              <a:rPr lang="es-PA" dirty="0"/>
              <a:t>Se formula el problema</a:t>
            </a:r>
          </a:p>
          <a:p>
            <a:pPr lvl="1"/>
            <a:r>
              <a:rPr lang="es-PA" dirty="0"/>
              <a:t>Usamos un algoritmo (AND-OR-GRAPH)</a:t>
            </a:r>
          </a:p>
          <a:p>
            <a:pPr lvl="1"/>
            <a:r>
              <a:rPr lang="es-PA" dirty="0"/>
              <a:t>Ejecutamos la solución</a:t>
            </a:r>
          </a:p>
          <a:p>
            <a:pPr lvl="1"/>
            <a:r>
              <a:rPr lang="es-PA" dirty="0"/>
              <a:t>La solución es a base de </a:t>
            </a:r>
            <a:r>
              <a:rPr lang="es-PA" dirty="0" err="1"/>
              <a:t>if-else-elsif</a:t>
            </a:r>
            <a:endParaRPr lang="es-PA" dirty="0"/>
          </a:p>
          <a:p>
            <a:pPr lvl="1"/>
            <a:r>
              <a:rPr lang="es-PA" dirty="0"/>
              <a:t>Mantener su creencia en los </a:t>
            </a:r>
            <a:r>
              <a:rPr lang="es-PA" dirty="0" err="1"/>
              <a:t>perceptos</a:t>
            </a:r>
            <a:endParaRPr lang="es-PA" dirty="0"/>
          </a:p>
          <a:p>
            <a:r>
              <a:rPr lang="es-PA" dirty="0"/>
              <a:t>Para parcialmente observable</a:t>
            </a:r>
          </a:p>
          <a:p>
            <a:pPr lvl="1"/>
            <a:r>
              <a:rPr lang="es-PA" dirty="0"/>
              <a:t>Mantenemos al menos uno de los </a:t>
            </a:r>
            <a:r>
              <a:rPr lang="es-PA" dirty="0" err="1"/>
              <a:t>perceptos</a:t>
            </a:r>
            <a:r>
              <a:rPr lang="es-PA" dirty="0"/>
              <a:t> (</a:t>
            </a:r>
            <a:r>
              <a:rPr lang="es-PA" dirty="0" err="1"/>
              <a:t>asi</a:t>
            </a:r>
            <a:r>
              <a:rPr lang="es-PA" dirty="0"/>
              <a:t> operan sistemas inteligentes)</a:t>
            </a:r>
          </a:p>
          <a:p>
            <a:pPr lvl="1"/>
            <a:r>
              <a:rPr lang="es-PA" dirty="0"/>
              <a:t>Varias </a:t>
            </a:r>
            <a:r>
              <a:rPr lang="es-PA" dirty="0" err="1"/>
              <a:t>fascetas</a:t>
            </a:r>
            <a:r>
              <a:rPr lang="es-PA" dirty="0"/>
              <a:t> (monitoreo, filtrado, estimación de estado)</a:t>
            </a:r>
          </a:p>
          <a:p>
            <a:pPr lvl="2"/>
            <a:r>
              <a:rPr lang="es-PA" dirty="0"/>
              <a:t>Son funciones recursivas (</a:t>
            </a:r>
            <a:r>
              <a:rPr lang="es-PA" dirty="0" err="1"/>
              <a:t>Kalman</a:t>
            </a:r>
            <a:r>
              <a:rPr lang="es-PA" dirty="0"/>
              <a:t>,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pPr lvl="1"/>
            <a:r>
              <a:rPr lang="es-PA" dirty="0"/>
              <a:t>Las computaciones son en tiempo real</a:t>
            </a:r>
          </a:p>
          <a:p>
            <a:pPr lvl="1"/>
            <a:r>
              <a:rPr lang="es-PA" dirty="0"/>
              <a:t>Son estocásticas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Localización del Robot</a:t>
            </a:r>
          </a:p>
          <a:p>
            <a:pPr lvl="2"/>
            <a:r>
              <a:rPr lang="es-PA" dirty="0"/>
              <a:t>Dado un mapa sabemos donde estamos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641" y="1876052"/>
            <a:ext cx="5867157" cy="19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92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Localización!:</a:t>
            </a:r>
          </a:p>
          <a:p>
            <a:pPr lvl="1"/>
            <a:r>
              <a:rPr lang="es-PA" dirty="0"/>
              <a:t>Robot en el mapa conocido</a:t>
            </a:r>
          </a:p>
          <a:p>
            <a:pPr lvl="1"/>
            <a:r>
              <a:rPr lang="es-PA" dirty="0"/>
              <a:t>Tiene sonares (4) que dicen cuando hay obstáculos</a:t>
            </a:r>
          </a:p>
          <a:p>
            <a:pPr lvl="1"/>
            <a:r>
              <a:rPr lang="es-PA" dirty="0"/>
              <a:t>Paredes son zonas oscuras</a:t>
            </a:r>
          </a:p>
          <a:p>
            <a:pPr lvl="1"/>
            <a:r>
              <a:rPr lang="es-PA" dirty="0"/>
              <a:t>Asumimos data perfecta de sensores y mapa</a:t>
            </a:r>
          </a:p>
          <a:p>
            <a:pPr lvl="1"/>
            <a:r>
              <a:rPr lang="es-PA" dirty="0"/>
              <a:t>El sistema de movimiento no sirve bien</a:t>
            </a:r>
          </a:p>
          <a:p>
            <a:pPr lvl="1"/>
            <a:r>
              <a:rPr lang="es-PA" dirty="0"/>
              <a:t>Determinar la posición del robot!</a:t>
            </a:r>
          </a:p>
          <a:p>
            <a:r>
              <a:rPr lang="es-PA" dirty="0"/>
              <a:t>Al encenderse no se sabe donde está</a:t>
            </a:r>
          </a:p>
          <a:p>
            <a:r>
              <a:rPr lang="es-PA" dirty="0"/>
              <a:t>Percibe NSO</a:t>
            </a:r>
          </a:p>
          <a:p>
            <a:r>
              <a:rPr lang="es-PA" dirty="0"/>
              <a:t>Actualizar el agente (fig. </a:t>
            </a:r>
            <a:r>
              <a:rPr lang="es-PA" dirty="0" err="1"/>
              <a:t>sup</a:t>
            </a:r>
            <a:r>
              <a:rPr lang="es-PA" dirty="0"/>
              <a:t>)</a:t>
            </a:r>
          </a:p>
          <a:p>
            <a:r>
              <a:rPr lang="es-PA" dirty="0"/>
              <a:t>Nos movemos y predecimos donde estamos</a:t>
            </a:r>
          </a:p>
          <a:p>
            <a:r>
              <a:rPr lang="es-PA" dirty="0"/>
              <a:t>Percibe NS</a:t>
            </a:r>
          </a:p>
          <a:p>
            <a:r>
              <a:rPr lang="es-PA" dirty="0"/>
              <a:t>Actualiza el agente (fig. </a:t>
            </a:r>
            <a:r>
              <a:rPr lang="es-PA" dirty="0" err="1"/>
              <a:t>inf</a:t>
            </a:r>
            <a:r>
              <a:rPr lang="es-PA" dirty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78" y="3061483"/>
            <a:ext cx="5425621" cy="35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0105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Hasta ahora en algoritmos de localización offline</a:t>
            </a:r>
          </a:p>
          <a:p>
            <a:pPr lvl="1"/>
            <a:r>
              <a:rPr lang="es-PA" dirty="0"/>
              <a:t>Completan la solución antes de tener conocimiento del </a:t>
            </a:r>
            <a:r>
              <a:rPr lang="es-PA" dirty="0" err="1"/>
              <a:t>micromundo</a:t>
            </a:r>
            <a:endParaRPr lang="es-PA" dirty="0"/>
          </a:p>
          <a:p>
            <a:r>
              <a:rPr lang="es-PA" dirty="0"/>
              <a:t>Agentes online</a:t>
            </a:r>
          </a:p>
          <a:p>
            <a:pPr lvl="1"/>
            <a:r>
              <a:rPr lang="es-PA" dirty="0"/>
              <a:t>Realizan un movimiento y luego predice lugar</a:t>
            </a:r>
          </a:p>
          <a:p>
            <a:r>
              <a:rPr lang="es-PA" dirty="0"/>
              <a:t>Ventajas (online)</a:t>
            </a:r>
          </a:p>
          <a:p>
            <a:pPr lvl="1"/>
            <a:r>
              <a:rPr lang="es-PA" dirty="0"/>
              <a:t>Donde el ambiente penaliza las acciones y computacionalmente es fuerte (mucho tiempo)</a:t>
            </a:r>
          </a:p>
          <a:p>
            <a:pPr lvl="1"/>
            <a:r>
              <a:rPr lang="es-PA" dirty="0"/>
              <a:t>Recomendado para ambientes no conocidos</a:t>
            </a:r>
          </a:p>
          <a:p>
            <a:pPr lvl="1"/>
            <a:r>
              <a:rPr lang="es-PA" dirty="0"/>
              <a:t>Problema de exploración</a:t>
            </a:r>
          </a:p>
          <a:p>
            <a:pPr lvl="2"/>
            <a:r>
              <a:rPr lang="es-PA" dirty="0"/>
              <a:t>Ver DARPA </a:t>
            </a:r>
            <a:r>
              <a:rPr lang="es-PA" dirty="0" err="1"/>
              <a:t>Subterrain</a:t>
            </a:r>
            <a:r>
              <a:rPr lang="es-PA" dirty="0"/>
              <a:t> </a:t>
            </a:r>
            <a:r>
              <a:rPr lang="es-PA" dirty="0" err="1"/>
              <a:t>Challenge</a:t>
            </a:r>
            <a:r>
              <a:rPr lang="es-PA" dirty="0"/>
              <a:t> 2019!!!</a:t>
            </a:r>
          </a:p>
        </p:txBody>
      </p:sp>
    </p:spTree>
    <p:extLst>
      <p:ext uri="{BB962C8B-B14F-4D97-AF65-F5344CB8AC3E}">
        <p14:creationId xmlns:p14="http://schemas.microsoft.com/office/powerpoint/2010/main" val="4278005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Como comentamos, acciones primero! Luego computación.</a:t>
            </a:r>
          </a:p>
          <a:p>
            <a:r>
              <a:rPr lang="es-PA" dirty="0"/>
              <a:t>Ambiente observable Y conoce</a:t>
            </a:r>
          </a:p>
          <a:p>
            <a:pPr lvl="1"/>
            <a:r>
              <a:rPr lang="es-PA" dirty="0"/>
              <a:t>Acciones</a:t>
            </a:r>
          </a:p>
          <a:p>
            <a:pPr lvl="1"/>
            <a:r>
              <a:rPr lang="es-PA" dirty="0"/>
              <a:t>Función de costo</a:t>
            </a:r>
          </a:p>
          <a:p>
            <a:pPr lvl="1"/>
            <a:r>
              <a:rPr lang="es-PA" dirty="0"/>
              <a:t>Estado objetivo (sin embargo no puede saber su solución)</a:t>
            </a:r>
          </a:p>
          <a:p>
            <a:r>
              <a:rPr lang="es-PA" dirty="0" err="1"/>
              <a:t>Ejm</a:t>
            </a:r>
            <a:r>
              <a:rPr lang="es-PA" dirty="0"/>
              <a:t>: Fig. El agente no sabrá sin moverse que de Arriba = (1,1) lleva a (1,2) o Abajo = (1,1) </a:t>
            </a:r>
          </a:p>
          <a:p>
            <a:pPr lvl="1"/>
            <a:r>
              <a:rPr lang="es-PA" dirty="0"/>
              <a:t>Debe tener una heurística que calcule la distancia (inicio-fin)</a:t>
            </a:r>
          </a:p>
          <a:p>
            <a:pPr lvl="2"/>
            <a:r>
              <a:rPr lang="es-PA" dirty="0"/>
              <a:t>Distancia Manhattan, </a:t>
            </a:r>
            <a:r>
              <a:rPr lang="es-PA" dirty="0" err="1"/>
              <a:t>p.e</a:t>
            </a:r>
            <a:r>
              <a:rPr lang="es-PA" dirty="0"/>
              <a:t>.</a:t>
            </a:r>
          </a:p>
          <a:p>
            <a:pPr lvl="1"/>
            <a:r>
              <a:rPr lang="es-PA" dirty="0"/>
              <a:t>El objetivo es minimizar el costo (distancia)</a:t>
            </a:r>
          </a:p>
          <a:p>
            <a:pPr lvl="1"/>
            <a:r>
              <a:rPr lang="es-PA" dirty="0"/>
              <a:t>El costo total del camino también</a:t>
            </a:r>
          </a:p>
          <a:p>
            <a:pPr lvl="1"/>
            <a:r>
              <a:rPr lang="es-PA" dirty="0"/>
              <a:t>Radio competitivo = camino que sigue el robot vs el camino óptimo</a:t>
            </a:r>
          </a:p>
          <a:p>
            <a:pPr lvl="2"/>
            <a:r>
              <a:rPr lang="es-PA" dirty="0"/>
              <a:t>Debe ser lo menor posible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636" y="278914"/>
            <a:ext cx="2384878" cy="23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7488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A veces hay soluciones irreversibles (caminos infinitos)</a:t>
            </a:r>
          </a:p>
          <a:p>
            <a:pPr lvl="1"/>
            <a:r>
              <a:rPr lang="es-PA" dirty="0"/>
              <a:t>La acción no nos da </a:t>
            </a:r>
            <a:r>
              <a:rPr lang="es-PA" dirty="0" err="1"/>
              <a:t>seguimento</a:t>
            </a:r>
            <a:r>
              <a:rPr lang="es-PA" dirty="0"/>
              <a:t> de acciones previas</a:t>
            </a:r>
          </a:p>
          <a:p>
            <a:pPr lvl="1"/>
            <a:r>
              <a:rPr lang="es-PA" dirty="0"/>
              <a:t>Queda en un callejón sin salida</a:t>
            </a:r>
          </a:p>
          <a:p>
            <a:pPr lvl="2"/>
            <a:r>
              <a:rPr lang="es-PA" dirty="0" err="1"/>
              <a:t>Ningun</a:t>
            </a:r>
            <a:r>
              <a:rPr lang="es-PA" dirty="0"/>
              <a:t> algoritmo se salva de esto tampoco!!!</a:t>
            </a:r>
          </a:p>
          <a:p>
            <a:r>
              <a:rPr lang="es-PA" dirty="0"/>
              <a:t>Considere la figura</a:t>
            </a:r>
          </a:p>
          <a:p>
            <a:pPr lvl="1"/>
            <a:r>
              <a:rPr lang="es-PA" dirty="0"/>
              <a:t>Dos espacios estados sin salida</a:t>
            </a:r>
          </a:p>
          <a:p>
            <a:pPr lvl="1"/>
            <a:r>
              <a:rPr lang="es-PA" dirty="0"/>
              <a:t>Los dos espacios lucen idénticos</a:t>
            </a:r>
          </a:p>
          <a:p>
            <a:pPr lvl="1"/>
            <a:r>
              <a:rPr lang="es-PA" dirty="0"/>
              <a:t>Debe hacer las mismas decisiones en ambos</a:t>
            </a:r>
          </a:p>
          <a:p>
            <a:pPr lvl="2"/>
            <a:r>
              <a:rPr lang="es-PA" dirty="0"/>
              <a:t>Argumento adversario</a:t>
            </a:r>
          </a:p>
          <a:p>
            <a:pPr lvl="1"/>
            <a:r>
              <a:rPr lang="es-PA" dirty="0"/>
              <a:t>Difíciles para exploración de robots</a:t>
            </a:r>
          </a:p>
          <a:p>
            <a:pPr lvl="2"/>
            <a:r>
              <a:rPr lang="es-PA" dirty="0"/>
              <a:t>Escaleras, Rampas, Calles de un solo sentido, etc.</a:t>
            </a:r>
          </a:p>
          <a:p>
            <a:pPr lvl="1"/>
            <a:r>
              <a:rPr lang="es-PA" dirty="0"/>
              <a:t>Aún siendo explorables y conocidos no se puede garantizar una razón competitiva</a:t>
            </a:r>
          </a:p>
          <a:p>
            <a:pPr lvl="1"/>
            <a:r>
              <a:rPr lang="es-PA" dirty="0"/>
              <a:t>Asumimos solo que es explorable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595" y="2121320"/>
            <a:ext cx="5534405" cy="28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10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04 – Robot de LG, </a:t>
            </a:r>
            <a:r>
              <a:rPr lang="es-PA" b="1" i="1" dirty="0" err="1"/>
              <a:t>Cloi</a:t>
            </a:r>
            <a:r>
              <a:rPr lang="es-PA" b="1" i="1" dirty="0"/>
              <a:t>, se pone nervioso en </a:t>
            </a:r>
            <a:r>
              <a:rPr lang="es-PA" b="1" i="1"/>
              <a:t>su presentación</a:t>
            </a:r>
            <a:endParaRPr lang="en-US" b="1" dirty="0"/>
          </a:p>
          <a:p>
            <a:pPr lvl="1"/>
            <a:r>
              <a:rPr lang="es-PA" dirty="0"/>
              <a:t>Presentado por LG en el CES 2018</a:t>
            </a:r>
          </a:p>
          <a:p>
            <a:pPr lvl="1"/>
            <a:r>
              <a:rPr lang="es-PA" dirty="0"/>
              <a:t>Asistente de Tiempo Real en Casa, responde a comandos de voz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Al presentarse en el escenario</a:t>
            </a:r>
          </a:p>
          <a:p>
            <a:pPr lvl="2"/>
            <a:r>
              <a:rPr lang="es-PA" dirty="0"/>
              <a:t>Comandos de voz no ejecutaban acciones</a:t>
            </a:r>
          </a:p>
          <a:p>
            <a:pPr lvl="2"/>
            <a:r>
              <a:rPr lang="es-PA" dirty="0"/>
              <a:t>Solo hacia silencio</a:t>
            </a:r>
          </a:p>
          <a:p>
            <a:r>
              <a:rPr lang="es-PA" b="1" i="1" dirty="0"/>
              <a:t>03 – Boston Dynamics Atlas </a:t>
            </a:r>
            <a:r>
              <a:rPr lang="es-PA" b="1" i="1" dirty="0" err="1"/>
              <a:t>Bloopers</a:t>
            </a:r>
            <a:endParaRPr lang="es-PA" b="1" i="1" dirty="0"/>
          </a:p>
          <a:p>
            <a:pPr lvl="1"/>
            <a:r>
              <a:rPr lang="es-PA" dirty="0" err="1"/>
              <a:t>Robotica</a:t>
            </a:r>
            <a:r>
              <a:rPr lang="es-PA" dirty="0"/>
              <a:t> y Control Avanzado</a:t>
            </a:r>
          </a:p>
          <a:p>
            <a:pPr lvl="1"/>
            <a:r>
              <a:rPr lang="es-PA" dirty="0"/>
              <a:t>Robot Atlas, Spot, </a:t>
            </a:r>
            <a:r>
              <a:rPr lang="es-PA" dirty="0" err="1"/>
              <a:t>SpotMini</a:t>
            </a:r>
            <a:r>
              <a:rPr lang="es-PA" dirty="0"/>
              <a:t>, </a:t>
            </a:r>
            <a:r>
              <a:rPr lang="es-PA" dirty="0" err="1"/>
              <a:t>Flea</a:t>
            </a:r>
            <a:r>
              <a:rPr lang="es-PA" dirty="0"/>
              <a:t>, etc.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Atlas no pudo hacer el demo de levantar la caja en su debut en el congreso de ciencia</a:t>
            </a:r>
          </a:p>
        </p:txBody>
      </p:sp>
      <p:pic>
        <p:nvPicPr>
          <p:cNvPr id="9218" name="Picture 2" descr="Image result for LG CL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8" y="1462360"/>
            <a:ext cx="2930962" cy="19570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max/920/0*mGZ4jFrCN2sZc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749" y="4100455"/>
            <a:ext cx="2501180" cy="1666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960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Agentes de Búsqueda En Línea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Cada acción recibe nuevamente un </a:t>
            </a:r>
            <a:r>
              <a:rPr lang="es-PA" dirty="0" err="1"/>
              <a:t>percepto</a:t>
            </a:r>
            <a:endParaRPr lang="es-PA" dirty="0"/>
          </a:p>
          <a:p>
            <a:r>
              <a:rPr lang="es-PA" dirty="0"/>
              <a:t>Podemos aumentar el mapa del entorno</a:t>
            </a:r>
          </a:p>
          <a:p>
            <a:r>
              <a:rPr lang="es-PA" dirty="0"/>
              <a:t>El mapa actual nos ayuda a decidir donde ir después</a:t>
            </a:r>
          </a:p>
          <a:p>
            <a:r>
              <a:rPr lang="es-PA" dirty="0"/>
              <a:t>A* (algoritmo offline), expande los nodos y los subsiguientes hasta encontrar solución </a:t>
            </a:r>
            <a:r>
              <a:rPr lang="es-PA" dirty="0" err="1"/>
              <a:t>ópt.</a:t>
            </a:r>
            <a:endParaRPr lang="es-PA" dirty="0"/>
          </a:p>
          <a:p>
            <a:r>
              <a:rPr lang="es-PA" dirty="0"/>
              <a:t>Un algoritmo online descubre estos sucesores</a:t>
            </a:r>
          </a:p>
          <a:p>
            <a:r>
              <a:rPr lang="es-PA" dirty="0"/>
              <a:t>Podemos usar </a:t>
            </a:r>
            <a:r>
              <a:rPr lang="es-PA" dirty="0" err="1"/>
              <a:t>Depth-First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, pero online</a:t>
            </a:r>
          </a:p>
          <a:p>
            <a:pPr lvl="1"/>
            <a:r>
              <a:rPr lang="es-PA" dirty="0"/>
              <a:t>El agente almacena una tabla de RESULT</a:t>
            </a:r>
          </a:p>
          <a:p>
            <a:pPr lvl="2"/>
            <a:r>
              <a:rPr lang="es-PA" dirty="0"/>
              <a:t>Estado actual y acciones</a:t>
            </a:r>
          </a:p>
          <a:p>
            <a:pPr lvl="1"/>
            <a:r>
              <a:rPr lang="es-PA" dirty="0"/>
              <a:t>El agente intenta esta acción</a:t>
            </a:r>
          </a:p>
          <a:p>
            <a:pPr lvl="1"/>
            <a:r>
              <a:rPr lang="es-PA" dirty="0"/>
              <a:t>Si ya intento todas las acciones viene el problema</a:t>
            </a:r>
          </a:p>
          <a:p>
            <a:pPr lvl="2"/>
            <a:r>
              <a:rPr lang="es-PA" dirty="0"/>
              <a:t>Asume las tareas completadas</a:t>
            </a:r>
          </a:p>
          <a:p>
            <a:pPr lvl="1"/>
            <a:r>
              <a:rPr lang="es-PA" dirty="0"/>
              <a:t>Como es online tiene tracking físico del </a:t>
            </a:r>
            <a:r>
              <a:rPr lang="es-PA" dirty="0" err="1"/>
              <a:t>percepto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671" y="3184977"/>
            <a:ext cx="5464330" cy="32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3806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 Local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Buscan tener expansión del nodo localmente (</a:t>
            </a:r>
            <a:r>
              <a:rPr lang="es-PA" dirty="0" err="1"/>
              <a:t>hill-climbing</a:t>
            </a:r>
            <a:r>
              <a:rPr lang="es-PA" dirty="0"/>
              <a:t>, DFS)</a:t>
            </a:r>
          </a:p>
          <a:p>
            <a:pPr lvl="1"/>
            <a:r>
              <a:rPr lang="es-PA" dirty="0"/>
              <a:t>Como mantienen un solo estado en memoria es un algoritmo online!</a:t>
            </a:r>
          </a:p>
          <a:p>
            <a:pPr lvl="1"/>
            <a:r>
              <a:rPr lang="es-PA" dirty="0"/>
              <a:t>Tiene el problema de máximo local, no es muy útil solo, hay que mezclarlo</a:t>
            </a:r>
          </a:p>
          <a:p>
            <a:pPr lvl="1"/>
            <a:r>
              <a:rPr lang="es-PA" dirty="0"/>
              <a:t>Tampoco sirve con reinicios aleatorios</a:t>
            </a:r>
          </a:p>
          <a:p>
            <a:r>
              <a:rPr lang="es-PA" dirty="0"/>
              <a:t>Caminos aleatorios en vez de reinicios aleatorios para explorar el ambiente!</a:t>
            </a:r>
          </a:p>
          <a:p>
            <a:pPr lvl="1"/>
            <a:r>
              <a:rPr lang="es-PA" dirty="0"/>
              <a:t>Seleccionar una acción aleatoria del total de posibilidades</a:t>
            </a:r>
          </a:p>
          <a:p>
            <a:r>
              <a:rPr lang="es-PA" dirty="0"/>
              <a:t>A un espacio finito </a:t>
            </a:r>
            <a:r>
              <a:rPr lang="es-PA" dirty="0" err="1"/>
              <a:t>eventualemnte</a:t>
            </a:r>
            <a:r>
              <a:rPr lang="es-PA" dirty="0"/>
              <a:t> completa el objetivo</a:t>
            </a:r>
          </a:p>
          <a:p>
            <a:r>
              <a:rPr lang="es-PA" dirty="0"/>
              <a:t>Puede ser lento (ver figura)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36" y="5045495"/>
            <a:ext cx="7988183" cy="16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2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 Local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Otra manera es aumentar </a:t>
            </a:r>
            <a:r>
              <a:rPr lang="es-PA" dirty="0" err="1"/>
              <a:t>hill-climbing</a:t>
            </a:r>
            <a:r>
              <a:rPr lang="es-PA" dirty="0"/>
              <a:t> con memorias</a:t>
            </a:r>
          </a:p>
          <a:p>
            <a:pPr lvl="1"/>
            <a:r>
              <a:rPr lang="es-PA" dirty="0"/>
              <a:t>Almacenar el estado actual </a:t>
            </a:r>
          </a:p>
          <a:p>
            <a:pPr lvl="1"/>
            <a:r>
              <a:rPr lang="es-PA" dirty="0"/>
              <a:t>(a) El agente se encuentra atrapado en el mínimo local</a:t>
            </a:r>
          </a:p>
          <a:p>
            <a:pPr lvl="2"/>
            <a:r>
              <a:rPr lang="es-PA" dirty="0"/>
              <a:t>Trata luego de estimar el camino óptimo dado el costo actual</a:t>
            </a:r>
          </a:p>
          <a:p>
            <a:pPr lvl="2"/>
            <a:r>
              <a:rPr lang="es-PA" dirty="0"/>
              <a:t>En el estado 8, para el estado 2 (1 + 9) + (1 + 2) es mejor ir a la derecha</a:t>
            </a:r>
          </a:p>
          <a:p>
            <a:pPr lvl="1"/>
            <a:r>
              <a:rPr lang="es-PA" dirty="0"/>
              <a:t>(b) Para ir al siguiente estado debe ir atrás y luego adelante (2 + 1)</a:t>
            </a:r>
          </a:p>
          <a:p>
            <a:r>
              <a:rPr lang="es-PA" dirty="0"/>
              <a:t>Este agente es un “</a:t>
            </a:r>
            <a:r>
              <a:rPr lang="es-PA" dirty="0" err="1"/>
              <a:t>Learning</a:t>
            </a:r>
            <a:r>
              <a:rPr lang="es-PA" dirty="0"/>
              <a:t> Real-Time A*” LRTA*</a:t>
            </a:r>
          </a:p>
          <a:p>
            <a:pPr lvl="1"/>
            <a:r>
              <a:rPr lang="es-PA" dirty="0"/>
              <a:t>Garantiza una solución en el ambiente explorable</a:t>
            </a:r>
          </a:p>
          <a:p>
            <a:pPr lvl="1"/>
            <a:r>
              <a:rPr lang="es-PA" dirty="0"/>
              <a:t>A* a veces no completa los espacios estados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74" y="3904343"/>
            <a:ext cx="5153525" cy="25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4579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Aprendiendo en Búsqueda Online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La ignorancia inicial de estos agentes son oportunidad de aprendizaje (algoritmo)</a:t>
            </a:r>
          </a:p>
          <a:p>
            <a:r>
              <a:rPr lang="es-PA" dirty="0"/>
              <a:t>Se aprende un mapa del entorno</a:t>
            </a:r>
          </a:p>
          <a:p>
            <a:pPr lvl="1"/>
            <a:r>
              <a:rPr lang="es-PA" dirty="0"/>
              <a:t>Se almacenan las experiencias</a:t>
            </a:r>
          </a:p>
          <a:p>
            <a:r>
              <a:rPr lang="es-PA" dirty="0"/>
              <a:t>Adquiere estimación precisa del costo en cada acción</a:t>
            </a:r>
          </a:p>
          <a:p>
            <a:pPr lvl="1"/>
            <a:r>
              <a:rPr lang="es-PA" dirty="0"/>
              <a:t>Realiza actualización de las reglas</a:t>
            </a:r>
          </a:p>
          <a:p>
            <a:pPr lvl="1"/>
            <a:r>
              <a:rPr lang="es-PA" dirty="0"/>
              <a:t>Provee que el agente explore el espacio</a:t>
            </a:r>
          </a:p>
          <a:p>
            <a:r>
              <a:rPr lang="es-PA" dirty="0"/>
              <a:t>El agente DFS online no es el mejor en el entorno, no sabe donde está parado</a:t>
            </a:r>
          </a:p>
        </p:txBody>
      </p:sp>
      <p:pic>
        <p:nvPicPr>
          <p:cNvPr id="7170" name="Picture 2" descr="Image result for reinforcement learning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5" y="4395756"/>
            <a:ext cx="3495308" cy="225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7968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4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everywhere. It's not that big, scary thing in the future. AI is here with us.</a:t>
            </a:r>
          </a:p>
          <a:p>
            <a:pPr algn="r"/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Li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603517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Vimos ambientes </a:t>
            </a:r>
            <a:r>
              <a:rPr lang="es-PA" dirty="0" err="1"/>
              <a:t>multiagentes</a:t>
            </a:r>
            <a:endParaRPr lang="es-PA" dirty="0"/>
          </a:p>
          <a:p>
            <a:pPr lvl="1"/>
            <a:r>
              <a:rPr lang="es-PA" dirty="0"/>
              <a:t>Consideran acciones de otros agentes</a:t>
            </a:r>
          </a:p>
          <a:p>
            <a:pPr lvl="1"/>
            <a:r>
              <a:rPr lang="es-PA" dirty="0"/>
              <a:t>Introducen contingencias para resolver problemas</a:t>
            </a:r>
          </a:p>
          <a:p>
            <a:pPr lvl="1"/>
            <a:endParaRPr lang="es-PA" dirty="0"/>
          </a:p>
          <a:p>
            <a:r>
              <a:rPr lang="es-PA" dirty="0"/>
              <a:t>Problemas </a:t>
            </a:r>
            <a:r>
              <a:rPr lang="es-PA" dirty="0" err="1"/>
              <a:t>adversariales</a:t>
            </a:r>
            <a:r>
              <a:rPr lang="es-PA" dirty="0"/>
              <a:t> o juegos</a:t>
            </a:r>
          </a:p>
          <a:p>
            <a:r>
              <a:rPr lang="es-PA" dirty="0"/>
              <a:t>Teoría de Juegos matemática</a:t>
            </a:r>
          </a:p>
          <a:p>
            <a:pPr lvl="1"/>
            <a:r>
              <a:rPr lang="es-PA" dirty="0"/>
              <a:t>Ambientes </a:t>
            </a:r>
            <a:r>
              <a:rPr lang="es-PA" dirty="0" err="1"/>
              <a:t>Multiagentes</a:t>
            </a:r>
            <a:r>
              <a:rPr lang="es-PA" dirty="0"/>
              <a:t> son tratados como juego</a:t>
            </a:r>
          </a:p>
          <a:p>
            <a:pPr lvl="1"/>
            <a:r>
              <a:rPr lang="es-PA" dirty="0"/>
              <a:t>Competencia o Cooperación</a:t>
            </a:r>
          </a:p>
          <a:p>
            <a:pPr lvl="1"/>
            <a:r>
              <a:rPr lang="es-PA" dirty="0"/>
              <a:t>Juegos de tipo</a:t>
            </a:r>
          </a:p>
          <a:p>
            <a:pPr lvl="2"/>
            <a:r>
              <a:rPr lang="es-PA" dirty="0"/>
              <a:t>Determinístico</a:t>
            </a:r>
          </a:p>
          <a:p>
            <a:pPr lvl="2"/>
            <a:r>
              <a:rPr lang="es-PA" dirty="0"/>
              <a:t>Dos jugadores</a:t>
            </a:r>
          </a:p>
          <a:p>
            <a:pPr lvl="2"/>
            <a:r>
              <a:rPr lang="es-PA" dirty="0"/>
              <a:t>Juegos de suma cero</a:t>
            </a:r>
          </a:p>
          <a:p>
            <a:pPr lvl="2"/>
            <a:r>
              <a:rPr lang="es-PA" dirty="0"/>
              <a:t>Información perfecta (ajedrez): observable, determinístico, con resultado opuesto </a:t>
            </a:r>
            <a:r>
              <a:rPr lang="es-PA"/>
              <a:t>para cada jugador</a:t>
            </a:r>
            <a:endParaRPr lang="es-PA" dirty="0"/>
          </a:p>
        </p:txBody>
      </p:sp>
      <p:pic>
        <p:nvPicPr>
          <p:cNvPr id="1026" name="Picture 2" descr="Image result for artificial intelligence g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86" y="2939732"/>
            <a:ext cx="5247813" cy="262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997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Los juegos son generalmente temas interesantes</a:t>
            </a:r>
          </a:p>
          <a:p>
            <a:pPr lvl="1"/>
            <a:r>
              <a:rPr lang="es-PA" dirty="0"/>
              <a:t>Alrededor de 50 movimientos y 35^100 o 10^154 estados</a:t>
            </a:r>
          </a:p>
          <a:p>
            <a:pPr lvl="1"/>
            <a:r>
              <a:rPr lang="es-PA" dirty="0"/>
              <a:t>Se requiere saber el movimiento óptimo (A* es mitad eficiente)</a:t>
            </a:r>
          </a:p>
          <a:p>
            <a:r>
              <a:rPr lang="es-PA" dirty="0"/>
              <a:t>“</a:t>
            </a:r>
            <a:r>
              <a:rPr lang="es-PA" dirty="0" err="1"/>
              <a:t>pruning</a:t>
            </a:r>
            <a:r>
              <a:rPr lang="es-PA" dirty="0"/>
              <a:t>”, ignora algunas decisiones del árbol sin afectar las respuestas</a:t>
            </a:r>
          </a:p>
          <a:p>
            <a:r>
              <a:rPr lang="es-PA" dirty="0"/>
              <a:t>La función de evaluación heurística ayuda a aproximar el mejor estado</a:t>
            </a:r>
          </a:p>
          <a:p>
            <a:r>
              <a:rPr lang="es-PA" dirty="0"/>
              <a:t>Juegos como </a:t>
            </a:r>
            <a:r>
              <a:rPr lang="es-PA" dirty="0" err="1"/>
              <a:t>backgammon</a:t>
            </a:r>
            <a:r>
              <a:rPr lang="es-PA" dirty="0"/>
              <a:t> poseen información imperfecta</a:t>
            </a:r>
          </a:p>
          <a:p>
            <a:r>
              <a:rPr lang="es-PA" dirty="0"/>
              <a:t>Métodos de Max Min</a:t>
            </a:r>
          </a:p>
          <a:p>
            <a:pPr lvl="1"/>
            <a:r>
              <a:rPr lang="es-PA" dirty="0"/>
              <a:t>Max mueve primero hasta completar el juego</a:t>
            </a:r>
          </a:p>
          <a:p>
            <a:pPr lvl="1"/>
            <a:r>
              <a:rPr lang="es-PA" dirty="0"/>
              <a:t>El ganador recibe recompensa el perdedor es penalizado</a:t>
            </a:r>
          </a:p>
          <a:p>
            <a:endParaRPr lang="es-PA" dirty="0"/>
          </a:p>
        </p:txBody>
      </p:sp>
      <p:pic>
        <p:nvPicPr>
          <p:cNvPr id="1026" name="Picture 2" descr="Image result for backgamm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957" y="3567066"/>
            <a:ext cx="2947674" cy="29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6193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Un juego se puede tratar como búsqueda que posee:</a:t>
            </a:r>
          </a:p>
          <a:p>
            <a:pPr lvl="1"/>
            <a:r>
              <a:rPr lang="es-PA" dirty="0"/>
              <a:t>1 - S0 (estado inicial): ¿Cómo está el juego cuando empieza?</a:t>
            </a:r>
          </a:p>
          <a:p>
            <a:pPr lvl="1"/>
            <a:r>
              <a:rPr lang="es-PA" dirty="0"/>
              <a:t>2 - Jugador(s): Define en el estado cuál tiene derecho a moverse</a:t>
            </a:r>
          </a:p>
          <a:p>
            <a:pPr lvl="1"/>
            <a:r>
              <a:rPr lang="es-PA" dirty="0"/>
              <a:t>3 - Acción(a): Retorna un grupo de movimientos legales en un estado</a:t>
            </a:r>
          </a:p>
          <a:p>
            <a:pPr lvl="1"/>
            <a:r>
              <a:rPr lang="es-PA" dirty="0"/>
              <a:t>4 - Resultado (s, a): Modelo de transición que define el resultado de una movida</a:t>
            </a:r>
          </a:p>
          <a:p>
            <a:pPr lvl="1"/>
            <a:r>
              <a:rPr lang="es-PA" dirty="0"/>
              <a:t>5 - Prueba Terminal (s): </a:t>
            </a:r>
          </a:p>
          <a:p>
            <a:pPr lvl="2"/>
            <a:r>
              <a:rPr lang="es-PA" dirty="0"/>
              <a:t>True cuando el juego termina, False de otro modo.</a:t>
            </a:r>
          </a:p>
          <a:p>
            <a:pPr lvl="2"/>
            <a:r>
              <a:rPr lang="es-PA" dirty="0"/>
              <a:t>Estado terminal se da al finalizar el juego</a:t>
            </a:r>
          </a:p>
          <a:p>
            <a:pPr lvl="1"/>
            <a:r>
              <a:rPr lang="es-PA" dirty="0"/>
              <a:t>6 - Utilidad (s, p): Define el valor final del juego cuando se termina en el estado s para el </a:t>
            </a:r>
            <a:r>
              <a:rPr lang="es-PA" dirty="0" err="1"/>
              <a:t>judador</a:t>
            </a:r>
            <a:r>
              <a:rPr lang="es-PA" dirty="0"/>
              <a:t> p.  En ajedrez puede ser victoria(1), pérdida (0) o empate (1/2)</a:t>
            </a:r>
          </a:p>
          <a:p>
            <a:pPr lvl="2"/>
            <a:r>
              <a:rPr lang="es-PA" dirty="0"/>
              <a:t>En otros juegos como </a:t>
            </a:r>
            <a:r>
              <a:rPr lang="es-PA" dirty="0" err="1"/>
              <a:t>backgammon</a:t>
            </a:r>
            <a:r>
              <a:rPr lang="es-PA" dirty="0"/>
              <a:t> las recompensas van de 0 a 192</a:t>
            </a:r>
          </a:p>
          <a:p>
            <a:pPr lvl="2"/>
            <a:r>
              <a:rPr lang="es-PA" dirty="0"/>
              <a:t>Un juego de suma cero es aquel donde el pago total para todos los jugadores es el mismo en </a:t>
            </a:r>
            <a:r>
              <a:rPr lang="es-PA" dirty="0" err="1"/>
              <a:t>caa</a:t>
            </a:r>
            <a:r>
              <a:rPr lang="es-PA" dirty="0"/>
              <a:t> instancia del juego, como el ajedrez, 0+1, 1+0, ½ + ½. </a:t>
            </a:r>
          </a:p>
          <a:p>
            <a:r>
              <a:rPr lang="es-PA" dirty="0"/>
              <a:t>1, 3 y 4 definen el árbol de juego</a:t>
            </a:r>
          </a:p>
          <a:p>
            <a:endParaRPr lang="es-PA" dirty="0"/>
          </a:p>
        </p:txBody>
      </p:sp>
      <p:pic>
        <p:nvPicPr>
          <p:cNvPr id="2050" name="Picture 2" descr="Image result for adversarial search defi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736" y="171927"/>
            <a:ext cx="3544663" cy="259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06977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El estado inicial, acción y resultado definen el árbol de juego</a:t>
            </a:r>
          </a:p>
          <a:p>
            <a:pPr lvl="1"/>
            <a:r>
              <a:rPr lang="es-PA" dirty="0"/>
              <a:t>Nodos = estados, líneas = movimientos</a:t>
            </a:r>
          </a:p>
          <a:p>
            <a:r>
              <a:rPr lang="es-PA" dirty="0"/>
              <a:t>Ver imagen de X-0</a:t>
            </a:r>
          </a:p>
          <a:p>
            <a:pPr lvl="1"/>
            <a:r>
              <a:rPr lang="es-PA" dirty="0"/>
              <a:t>Max tiene 9 posibilidades en s0</a:t>
            </a:r>
          </a:p>
          <a:p>
            <a:pPr lvl="1"/>
            <a:r>
              <a:rPr lang="es-PA" dirty="0"/>
              <a:t>Se alterna entre </a:t>
            </a:r>
            <a:r>
              <a:rPr lang="es-PA" dirty="0" err="1"/>
              <a:t>max</a:t>
            </a:r>
            <a:r>
              <a:rPr lang="es-PA" dirty="0"/>
              <a:t> (x) y min (0)</a:t>
            </a:r>
          </a:p>
          <a:p>
            <a:pPr lvl="1"/>
            <a:r>
              <a:rPr lang="es-PA" dirty="0"/>
              <a:t>Finaliza cuando… (ya sabemos </a:t>
            </a:r>
            <a:r>
              <a:rPr lang="es-PA" dirty="0">
                <a:sym typeface="Wingdings" panose="05000000000000000000" pitchFamily="2" charset="2"/>
              </a:rPr>
              <a:t>)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Estado terminal visto a partir de Max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9! Nodos, damas tiene 10^40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Max siempre busca la mejor movida</a:t>
            </a:r>
          </a:p>
          <a:p>
            <a:pPr lvl="2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Tambien</a:t>
            </a:r>
            <a:r>
              <a:rPr lang="es-PA" dirty="0">
                <a:sym typeface="Wingdings" panose="05000000000000000000" pitchFamily="2" charset="2"/>
              </a:rPr>
              <a:t> le dicen </a:t>
            </a:r>
            <a:r>
              <a:rPr lang="es-PA" dirty="0" err="1">
                <a:sym typeface="Wingdings" panose="05000000000000000000" pitchFamily="2" charset="2"/>
              </a:rPr>
              <a:t>minimax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745" y="2234012"/>
            <a:ext cx="6558936" cy="441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92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Normalmente es una secuencia de acciones llevando a la solución (estado terminal)</a:t>
            </a:r>
          </a:p>
          <a:p>
            <a:r>
              <a:rPr lang="es-PA" dirty="0"/>
              <a:t>En </a:t>
            </a:r>
            <a:r>
              <a:rPr lang="es-PA" dirty="0" err="1"/>
              <a:t>minimax</a:t>
            </a:r>
            <a:r>
              <a:rPr lang="es-PA" dirty="0"/>
              <a:t> (búsqueda adversaria)</a:t>
            </a:r>
          </a:p>
          <a:p>
            <a:pPr lvl="1"/>
            <a:r>
              <a:rPr lang="es-PA" dirty="0"/>
              <a:t>Min debe hacer algo</a:t>
            </a:r>
          </a:p>
          <a:p>
            <a:pPr lvl="1"/>
            <a:r>
              <a:rPr lang="es-PA" dirty="0"/>
              <a:t>Max debe hacer una estrategia</a:t>
            </a:r>
          </a:p>
          <a:p>
            <a:pPr lvl="2"/>
            <a:r>
              <a:rPr lang="es-PA" dirty="0"/>
              <a:t>Max mueve primero, luego min, luego </a:t>
            </a:r>
            <a:r>
              <a:rPr lang="es-PA" dirty="0" err="1"/>
              <a:t>max</a:t>
            </a:r>
            <a:r>
              <a:rPr lang="es-PA" dirty="0"/>
              <a:t> basado en las posibilidades de min</a:t>
            </a:r>
          </a:p>
          <a:p>
            <a:pPr lvl="2"/>
            <a:r>
              <a:rPr lang="es-PA" dirty="0"/>
              <a:t>Parecido a AND-OR (algoritmo de contingencia)</a:t>
            </a:r>
          </a:p>
          <a:p>
            <a:r>
              <a:rPr lang="es-PA" dirty="0"/>
              <a:t>Algo más sencillo…</a:t>
            </a:r>
          </a:p>
          <a:p>
            <a:pPr lvl="1"/>
            <a:r>
              <a:rPr lang="es-PA" dirty="0"/>
              <a:t>a1,a2,a3 son acciones de </a:t>
            </a:r>
            <a:r>
              <a:rPr lang="es-PA" dirty="0" err="1"/>
              <a:t>max</a:t>
            </a:r>
            <a:endParaRPr lang="es-PA" dirty="0"/>
          </a:p>
          <a:p>
            <a:pPr lvl="1"/>
            <a:r>
              <a:rPr lang="es-PA" dirty="0"/>
              <a:t>b1,b2,b3 son acciones de min</a:t>
            </a:r>
          </a:p>
          <a:p>
            <a:pPr lvl="1"/>
            <a:r>
              <a:rPr lang="es-PA" dirty="0"/>
              <a:t>Finaliza luego de un juego de </a:t>
            </a:r>
            <a:r>
              <a:rPr lang="es-PA" dirty="0" err="1"/>
              <a:t>max</a:t>
            </a:r>
            <a:r>
              <a:rPr lang="es-PA" dirty="0"/>
              <a:t> y de min</a:t>
            </a:r>
          </a:p>
          <a:p>
            <a:pPr lvl="2"/>
            <a:r>
              <a:rPr lang="es-PA" dirty="0"/>
              <a:t>Llamado </a:t>
            </a:r>
            <a:r>
              <a:rPr lang="es-PA" dirty="0" err="1"/>
              <a:t>ply</a:t>
            </a:r>
            <a:r>
              <a:rPr lang="es-PA" dirty="0"/>
              <a:t>, un árbol de una movida</a:t>
            </a:r>
          </a:p>
          <a:p>
            <a:pPr lvl="1"/>
            <a:r>
              <a:rPr lang="es-PA" dirty="0"/>
              <a:t>Función objetivo de 2 – 14</a:t>
            </a:r>
          </a:p>
          <a:p>
            <a:pPr lvl="2"/>
            <a:r>
              <a:rPr lang="es-PA" dirty="0"/>
              <a:t>También llamado valor </a:t>
            </a:r>
            <a:r>
              <a:rPr lang="es-PA" dirty="0" err="1"/>
              <a:t>minimax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690" y="4062040"/>
            <a:ext cx="5681709" cy="2514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71" y="1903379"/>
            <a:ext cx="6460448" cy="12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14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02 – Predicciones de la Copa Mundial 2018 con Malas Predicciones</a:t>
            </a:r>
          </a:p>
          <a:p>
            <a:pPr lvl="1"/>
            <a:r>
              <a:rPr lang="es-PA" dirty="0"/>
              <a:t>Sistema de predicción de ganadores por partido</a:t>
            </a:r>
          </a:p>
          <a:p>
            <a:pPr lvl="1"/>
            <a:r>
              <a:rPr lang="es-PA" dirty="0"/>
              <a:t>EA, Goldman Sachs, </a:t>
            </a:r>
            <a:r>
              <a:rPr lang="es-PA" dirty="0" err="1"/>
              <a:t>University</a:t>
            </a:r>
            <a:r>
              <a:rPr lang="es-PA" dirty="0"/>
              <a:t> of Dortmund y otras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Todos estaban errados</a:t>
            </a:r>
          </a:p>
          <a:p>
            <a:pPr lvl="2"/>
            <a:r>
              <a:rPr lang="es-PA" dirty="0"/>
              <a:t>Solo EA con FIFA 18 usando sus ratings predijo a Francia ganador</a:t>
            </a:r>
          </a:p>
          <a:p>
            <a:r>
              <a:rPr lang="es-PA" b="1" i="1" dirty="0"/>
              <a:t>01 – </a:t>
            </a:r>
            <a:r>
              <a:rPr lang="es-PA" b="1" i="1" dirty="0" err="1"/>
              <a:t>Startup</a:t>
            </a:r>
            <a:r>
              <a:rPr lang="es-PA" b="1" i="1" dirty="0"/>
              <a:t> Intenta Predecir el IQ con Marcas Faciales y Caras</a:t>
            </a:r>
          </a:p>
          <a:p>
            <a:pPr lvl="1"/>
            <a:r>
              <a:rPr lang="es-PA" dirty="0"/>
              <a:t>Compañía Israelí </a:t>
            </a:r>
            <a:r>
              <a:rPr lang="es-PA" dirty="0" err="1"/>
              <a:t>Faception</a:t>
            </a:r>
            <a:endParaRPr lang="es-PA" dirty="0"/>
          </a:p>
          <a:p>
            <a:pPr lvl="1"/>
            <a:r>
              <a:rPr lang="es-PA" dirty="0"/>
              <a:t>Intentaba predecir IQ, personalidad y rasgos de violencia</a:t>
            </a:r>
          </a:p>
          <a:p>
            <a:pPr lvl="2"/>
            <a:r>
              <a:rPr lang="es-PA" dirty="0"/>
              <a:t>Usando IA, análisis facial y estructura </a:t>
            </a:r>
            <a:r>
              <a:rPr lang="es-PA" dirty="0" err="1"/>
              <a:t>osea</a:t>
            </a:r>
            <a:endParaRPr lang="es-PA" dirty="0"/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Hacia que el sistema de IA se comportara como un sistema racista</a:t>
            </a:r>
          </a:p>
        </p:txBody>
      </p:sp>
      <p:pic>
        <p:nvPicPr>
          <p:cNvPr id="11266" name="Picture 2" descr="https://miro.medium.com/max/950/0*a1vhhapD63PuO_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2409805"/>
            <a:ext cx="3233287" cy="1824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950/0*gJD1XowX5GNaL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4581847"/>
            <a:ext cx="3689933" cy="1782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5205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Las decisiones de </a:t>
            </a:r>
            <a:r>
              <a:rPr lang="es-PA" dirty="0" err="1"/>
              <a:t>minimax</a:t>
            </a:r>
            <a:endParaRPr lang="es-PA" dirty="0"/>
          </a:p>
          <a:p>
            <a:pPr lvl="1"/>
            <a:r>
              <a:rPr lang="es-PA" dirty="0"/>
              <a:t>Nodo A = a1, Nodo B = b1</a:t>
            </a:r>
          </a:p>
          <a:p>
            <a:r>
              <a:rPr lang="es-PA" dirty="0"/>
              <a:t>Max trata de jugar lo mejor posible</a:t>
            </a:r>
          </a:p>
          <a:p>
            <a:r>
              <a:rPr lang="es-PA" dirty="0"/>
              <a:t>Si Min no se mueve óptimamente, </a:t>
            </a:r>
            <a:r>
              <a:rPr lang="es-PA" dirty="0" err="1"/>
              <a:t>max</a:t>
            </a:r>
            <a:r>
              <a:rPr lang="es-PA" dirty="0"/>
              <a:t> lo hará siempre mejor </a:t>
            </a:r>
          </a:p>
          <a:p>
            <a:r>
              <a:rPr lang="es-PA" dirty="0"/>
              <a:t>El algoritmo calcula la decisión de mayor valor para el estado actual</a:t>
            </a:r>
          </a:p>
          <a:p>
            <a:pPr lvl="1"/>
            <a:r>
              <a:rPr lang="es-PA" dirty="0"/>
              <a:t>Recursión de estados</a:t>
            </a:r>
          </a:p>
          <a:p>
            <a:pPr lvl="1"/>
            <a:r>
              <a:rPr lang="es-PA" dirty="0"/>
              <a:t>Se sigue hasta el final del árbol</a:t>
            </a:r>
          </a:p>
          <a:p>
            <a:pPr lvl="1"/>
            <a:r>
              <a:rPr lang="es-PA" dirty="0"/>
              <a:t>Al finalizar se retornan los valores de </a:t>
            </a:r>
            <a:r>
              <a:rPr lang="es-PA" dirty="0" err="1"/>
              <a:t>minimax</a:t>
            </a:r>
            <a:endParaRPr lang="es-PA" dirty="0"/>
          </a:p>
          <a:p>
            <a:pPr lvl="1"/>
            <a:r>
              <a:rPr lang="es-PA" dirty="0" err="1"/>
              <a:t>Ejm</a:t>
            </a:r>
            <a:r>
              <a:rPr lang="es-PA" dirty="0"/>
              <a:t>: 3,12,8 para acciones a1, b1, valor = 3, retorna B</a:t>
            </a:r>
          </a:p>
          <a:p>
            <a:pPr lvl="1"/>
            <a:r>
              <a:rPr lang="es-PA" dirty="0"/>
              <a:t>Resultados </a:t>
            </a:r>
            <a:r>
              <a:rPr lang="es-PA" dirty="0" err="1"/>
              <a:t>minimax</a:t>
            </a:r>
            <a:r>
              <a:rPr lang="es-PA" dirty="0"/>
              <a:t> para el siguiente nodo:?</a:t>
            </a:r>
          </a:p>
          <a:p>
            <a:pPr marL="342900" lvl="1" indent="-342900"/>
            <a:r>
              <a:rPr lang="es-PA" dirty="0"/>
              <a:t>Es un </a:t>
            </a:r>
            <a:r>
              <a:rPr lang="es-PA" dirty="0" err="1"/>
              <a:t>Depth-First</a:t>
            </a:r>
            <a:r>
              <a:rPr lang="es-PA" dirty="0"/>
              <a:t> (b acciones, m </a:t>
            </a:r>
            <a:r>
              <a:rPr lang="es-PA" dirty="0" err="1"/>
              <a:t>profunidad</a:t>
            </a:r>
            <a:r>
              <a:rPr lang="es-PA" dirty="0"/>
              <a:t> máxima) </a:t>
            </a:r>
          </a:p>
          <a:p>
            <a:pPr lvl="1"/>
            <a:r>
              <a:rPr lang="es-PA" dirty="0" err="1"/>
              <a:t>Algortitmo</a:t>
            </a:r>
            <a:r>
              <a:rPr lang="es-PA" dirty="0"/>
              <a:t> de complejidad O(</a:t>
            </a:r>
            <a:r>
              <a:rPr lang="es-PA" dirty="0" err="1"/>
              <a:t>b^m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Complejidad de espacio O(</a:t>
            </a:r>
            <a:r>
              <a:rPr lang="es-PA" dirty="0" err="1"/>
              <a:t>bm</a:t>
            </a:r>
            <a:r>
              <a:rPr lang="es-PA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66" y="70823"/>
            <a:ext cx="5322033" cy="2355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16" y="3697693"/>
            <a:ext cx="4403283" cy="30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120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Decisión óptima en juegos multijugador (2+ jugadores)</a:t>
            </a:r>
          </a:p>
          <a:p>
            <a:r>
              <a:rPr lang="es-PA" dirty="0"/>
              <a:t>Los resultados serán un grupo de vector, </a:t>
            </a:r>
            <a:r>
              <a:rPr lang="es-PA" dirty="0" err="1"/>
              <a:t>p.e</a:t>
            </a:r>
            <a:r>
              <a:rPr lang="es-PA" dirty="0"/>
              <a:t>. 3 jugadores [va, </a:t>
            </a:r>
            <a:r>
              <a:rPr lang="es-PA" dirty="0" err="1"/>
              <a:t>vb</a:t>
            </a:r>
            <a:r>
              <a:rPr lang="es-PA" dirty="0"/>
              <a:t>, </a:t>
            </a:r>
            <a:r>
              <a:rPr lang="es-PA" dirty="0" err="1"/>
              <a:t>vc</a:t>
            </a:r>
            <a:r>
              <a:rPr lang="es-PA" dirty="0"/>
              <a:t>] para cada nodo</a:t>
            </a:r>
          </a:p>
          <a:p>
            <a:pPr lvl="1"/>
            <a:r>
              <a:rPr lang="es-PA" dirty="0"/>
              <a:t>Una función de utilidad que retorne un vector</a:t>
            </a:r>
          </a:p>
          <a:p>
            <a:r>
              <a:rPr lang="es-PA" dirty="0"/>
              <a:t>El estado terminal </a:t>
            </a:r>
            <a:r>
              <a:rPr lang="es-PA" dirty="0" err="1"/>
              <a:t>dara</a:t>
            </a:r>
            <a:r>
              <a:rPr lang="es-PA" dirty="0"/>
              <a:t> el valor visto desde el punto de vista de cada jugador</a:t>
            </a:r>
          </a:p>
          <a:p>
            <a:r>
              <a:rPr lang="es-PA" dirty="0"/>
              <a:t>En juegos de suma cero, puede darse solo un valor pues el resultado es opuesto</a:t>
            </a:r>
          </a:p>
          <a:p>
            <a:r>
              <a:rPr lang="es-PA" dirty="0"/>
              <a:t>Ver estado C (marcado x)</a:t>
            </a:r>
          </a:p>
          <a:p>
            <a:pPr lvl="1"/>
            <a:r>
              <a:rPr lang="es-PA" dirty="0"/>
              <a:t>[1, 2, 6] lleva a dos decisiones</a:t>
            </a:r>
          </a:p>
          <a:p>
            <a:pPr lvl="1"/>
            <a:r>
              <a:rPr lang="es-PA" dirty="0"/>
              <a:t>6 &gt; 3, Elegimos [1,2,6]</a:t>
            </a:r>
          </a:p>
          <a:p>
            <a:pPr lvl="1"/>
            <a:r>
              <a:rPr lang="es-PA" dirty="0"/>
              <a:t>Estado terminal [1,2,6]</a:t>
            </a:r>
          </a:p>
          <a:p>
            <a:pPr lvl="1"/>
            <a:r>
              <a:rPr lang="es-PA" dirty="0"/>
              <a:t>El valor atrás del nodo es el vector v</a:t>
            </a:r>
          </a:p>
          <a:p>
            <a:r>
              <a:rPr lang="es-PA" dirty="0"/>
              <a:t>Juegos multijugador</a:t>
            </a:r>
          </a:p>
          <a:p>
            <a:pPr lvl="1"/>
            <a:r>
              <a:rPr lang="es-PA" dirty="0"/>
              <a:t>Alianzas</a:t>
            </a:r>
          </a:p>
          <a:p>
            <a:pPr lvl="1"/>
            <a:r>
              <a:rPr lang="es-PA" dirty="0"/>
              <a:t>Se modifican mientras avanza el juego</a:t>
            </a:r>
          </a:p>
          <a:p>
            <a:pPr lvl="1"/>
            <a:r>
              <a:rPr lang="es-PA" dirty="0"/>
              <a:t>En este caso C está en posición fuerte y A,B son débiles</a:t>
            </a:r>
          </a:p>
          <a:p>
            <a:pPr lvl="2"/>
            <a:r>
              <a:rPr lang="es-PA" dirty="0"/>
              <a:t>A,B se deben unir para atacar C, C debe destruir a </a:t>
            </a:r>
            <a:r>
              <a:rPr lang="es-PA" dirty="0" err="1"/>
              <a:t>A</a:t>
            </a:r>
            <a:r>
              <a:rPr lang="es-PA" dirty="0"/>
              <a:t> y B</a:t>
            </a:r>
          </a:p>
          <a:p>
            <a:pPr lvl="2"/>
            <a:r>
              <a:rPr lang="es-PA" dirty="0"/>
              <a:t>Al debilitarse C, la alianza pierde valor y A,B pueden violar su acuerdo</a:t>
            </a:r>
          </a:p>
          <a:p>
            <a:pPr lvl="1"/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925" y="3075668"/>
            <a:ext cx="6757908" cy="25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055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“</a:t>
            </a:r>
            <a:r>
              <a:rPr lang="es-PA" sz="3600" dirty="0" err="1"/>
              <a:t>Pruning</a:t>
            </a:r>
            <a:r>
              <a:rPr lang="es-PA" sz="3600" dirty="0"/>
              <a:t>” Alfa-Beta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4856" y="1471353"/>
            <a:ext cx="11945544" cy="5181374"/>
          </a:xfrm>
        </p:spPr>
        <p:txBody>
          <a:bodyPr>
            <a:normAutofit/>
          </a:bodyPr>
          <a:lstStyle/>
          <a:p>
            <a:r>
              <a:rPr lang="es-PA" dirty="0"/>
              <a:t>El problema de </a:t>
            </a:r>
            <a:r>
              <a:rPr lang="es-PA" dirty="0" err="1"/>
              <a:t>minimax</a:t>
            </a:r>
            <a:r>
              <a:rPr lang="es-PA" dirty="0"/>
              <a:t> son la gran cantidad de estados</a:t>
            </a:r>
          </a:p>
          <a:p>
            <a:pPr lvl="1"/>
            <a:r>
              <a:rPr lang="es-PA" dirty="0"/>
              <a:t>Exponencial a la </a:t>
            </a:r>
            <a:r>
              <a:rPr lang="es-PA" dirty="0" err="1"/>
              <a:t>profunidad</a:t>
            </a:r>
            <a:r>
              <a:rPr lang="es-PA" dirty="0"/>
              <a:t> del árbol.</a:t>
            </a:r>
          </a:p>
          <a:p>
            <a:r>
              <a:rPr lang="es-PA" dirty="0"/>
              <a:t>No se pueden eliminar los nodos, pero se puede “obviar” partes de él para llegar a una sol.</a:t>
            </a:r>
          </a:p>
          <a:p>
            <a:pPr lvl="1"/>
            <a:r>
              <a:rPr lang="es-PA" dirty="0"/>
              <a:t>Eliminamos partes del árbol!</a:t>
            </a:r>
          </a:p>
          <a:p>
            <a:pPr lvl="1"/>
            <a:r>
              <a:rPr lang="es-PA" dirty="0"/>
              <a:t>Misma decisión en </a:t>
            </a:r>
            <a:r>
              <a:rPr lang="es-PA" dirty="0" err="1"/>
              <a:t>minimax</a:t>
            </a:r>
            <a:r>
              <a:rPr lang="es-PA" dirty="0"/>
              <a:t> pero obviamos y eliminamos las demás partes (</a:t>
            </a:r>
            <a:r>
              <a:rPr lang="es-PA" dirty="0" err="1"/>
              <a:t>alpha</a:t>
            </a:r>
            <a:r>
              <a:rPr lang="es-PA" dirty="0"/>
              <a:t>-beta </a:t>
            </a:r>
            <a:r>
              <a:rPr lang="es-PA" dirty="0" err="1"/>
              <a:t>pruning</a:t>
            </a:r>
            <a:r>
              <a:rPr lang="es-PA" dirty="0"/>
              <a:t>)</a:t>
            </a:r>
          </a:p>
          <a:p>
            <a:r>
              <a:rPr lang="es-PA" dirty="0"/>
              <a:t>Puede ser aplicado a cualquier </a:t>
            </a:r>
            <a:r>
              <a:rPr lang="es-PA" dirty="0" err="1"/>
              <a:t>profunidad</a:t>
            </a:r>
            <a:r>
              <a:rPr lang="es-PA" dirty="0"/>
              <a:t> de árbol</a:t>
            </a:r>
          </a:p>
          <a:p>
            <a:r>
              <a:rPr lang="es-PA" dirty="0"/>
              <a:t>Concepto</a:t>
            </a:r>
          </a:p>
          <a:p>
            <a:pPr lvl="1"/>
            <a:r>
              <a:rPr lang="es-PA" dirty="0"/>
              <a:t>P2 trata de minimizar</a:t>
            </a:r>
          </a:p>
          <a:p>
            <a:pPr lvl="1"/>
            <a:r>
              <a:rPr lang="es-PA" dirty="0"/>
              <a:t>P1 trata de </a:t>
            </a:r>
            <a:r>
              <a:rPr lang="es-PA" dirty="0" err="1"/>
              <a:t>maximixar</a:t>
            </a:r>
            <a:endParaRPr lang="es-PA" dirty="0"/>
          </a:p>
          <a:p>
            <a:pPr lvl="1"/>
            <a:r>
              <a:rPr lang="es-PA" dirty="0"/>
              <a:t>P1 nunca escogerá la mejor decisión de P2</a:t>
            </a:r>
          </a:p>
          <a:p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088" y="257652"/>
            <a:ext cx="4286312" cy="18972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061" y="3784170"/>
            <a:ext cx="3982339" cy="2997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7471"/>
          <a:stretch/>
        </p:blipFill>
        <p:spPr>
          <a:xfrm>
            <a:off x="1476849" y="5878790"/>
            <a:ext cx="3914303" cy="9024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345" y="4342984"/>
            <a:ext cx="2207716" cy="21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55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“</a:t>
            </a:r>
            <a:r>
              <a:rPr lang="es-PA" sz="3600" dirty="0" err="1"/>
              <a:t>Pruning</a:t>
            </a:r>
            <a:r>
              <a:rPr lang="es-PA" sz="3600" dirty="0"/>
              <a:t>” Alfa-Beta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4856" y="1471353"/>
            <a:ext cx="1194554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Symbol" panose="05050102010706020507" pitchFamily="18" charset="2"/>
              </a:rPr>
              <a:t> = mejor valor máximo encontrado a través de MAX</a:t>
            </a:r>
          </a:p>
          <a:p>
            <a:r>
              <a:rPr lang="es-PA" dirty="0">
                <a:sym typeface="Symbol" panose="05050102010706020507" pitchFamily="18" charset="2"/>
              </a:rPr>
              <a:t> = mejor valor mínimo encontrado a través de MIN</a:t>
            </a:r>
          </a:p>
          <a:p>
            <a:r>
              <a:rPr lang="es-PA" dirty="0">
                <a:sym typeface="Symbol" panose="05050102010706020507" pitchFamily="18" charset="2"/>
              </a:rPr>
              <a:t>Actualizan el valor de  </a:t>
            </a:r>
            <a:r>
              <a:rPr lang="es-PA" dirty="0" err="1">
                <a:sym typeface="Symbol" panose="05050102010706020507" pitchFamily="18" charset="2"/>
              </a:rPr>
              <a:t>ó</a:t>
            </a:r>
            <a:r>
              <a:rPr lang="es-PA" dirty="0">
                <a:sym typeface="Symbol" panose="05050102010706020507" pitchFamily="18" charset="2"/>
              </a:rPr>
              <a:t> , ignorando nodos que no convienen</a:t>
            </a:r>
            <a:endParaRPr lang="es-PA" dirty="0"/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253" y="2788468"/>
            <a:ext cx="3899015" cy="39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910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“</a:t>
            </a:r>
            <a:r>
              <a:rPr lang="es-PA" sz="3600" dirty="0" err="1"/>
              <a:t>Pruning</a:t>
            </a:r>
            <a:r>
              <a:rPr lang="es-PA" sz="3600" dirty="0"/>
              <a:t>” Alfa-Beta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44856" y="1471353"/>
                <a:ext cx="11945544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>
                    <a:sym typeface="Symbol" panose="05050102010706020507" pitchFamily="18" charset="2"/>
                  </a:rPr>
                  <a:t>Desventaja:  Depende del </a:t>
                </a:r>
                <a:r>
                  <a:rPr lang="es-PA" dirty="0" err="1">
                    <a:sym typeface="Symbol" panose="05050102010706020507" pitchFamily="18" charset="2"/>
                  </a:rPr>
                  <a:t>órden</a:t>
                </a:r>
                <a:r>
                  <a:rPr lang="es-PA" dirty="0">
                    <a:sym typeface="Symbol" panose="05050102010706020507" pitchFamily="18" charset="2"/>
                  </a:rPr>
                  <a:t> en que son examinados los estados</a:t>
                </a:r>
              </a:p>
              <a:p>
                <a:r>
                  <a:rPr lang="es-PA" dirty="0" err="1">
                    <a:sym typeface="Symbol" panose="05050102010706020507" pitchFamily="18" charset="2"/>
                  </a:rPr>
                  <a:t>Ejm</a:t>
                </a:r>
                <a:r>
                  <a:rPr lang="es-PA" dirty="0">
                    <a:sym typeface="Symbol" panose="05050102010706020507" pitchFamily="18" charset="2"/>
                  </a:rPr>
                  <a:t>: (e) y (f)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(e), el mejor sucesor fue primero (punto de vista MIN)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(f), el peor sucesor fue primero (punto de vista de MAX)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Seguir explorando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Si se hubiese generado primero el 2 terminamos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Complejidad hubiera sido O(b^(m/2))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Efectividad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𝑏</m:t>
                        </m:r>
                      </m:e>
                    </m:rad>
                  </m:oMath>
                </a14:m>
                <a:r>
                  <a:rPr lang="es-PA" dirty="0"/>
                  <a:t> (ramales)</a:t>
                </a:r>
              </a:p>
              <a:p>
                <a:pPr lvl="2"/>
                <a:r>
                  <a:rPr lang="es-PA" dirty="0"/>
                  <a:t>Si se examinan en orden aleatorio O(b^(3m/4))</a:t>
                </a:r>
              </a:p>
              <a:p>
                <a:r>
                  <a:rPr lang="es-PA" dirty="0"/>
                  <a:t>Es mejor explorar por aleatoriedad (</a:t>
                </a:r>
                <a:r>
                  <a:rPr lang="es-PA" dirty="0" err="1"/>
                  <a:t>Iterative</a:t>
                </a:r>
                <a:r>
                  <a:rPr lang="es-PA" dirty="0"/>
                  <a:t> </a:t>
                </a:r>
                <a:r>
                  <a:rPr lang="es-PA" dirty="0" err="1"/>
                  <a:t>Depht-First</a:t>
                </a:r>
                <a:r>
                  <a:rPr lang="es-PA" dirty="0"/>
                  <a:t>)</a:t>
                </a:r>
              </a:p>
              <a:p>
                <a:pPr lvl="1"/>
                <a:r>
                  <a:rPr lang="es-PA" dirty="0"/>
                  <a:t>Los mejores movimientos son llamados ‘</a:t>
                </a:r>
                <a:r>
                  <a:rPr lang="es-PA" dirty="0" err="1"/>
                  <a:t>heuristic</a:t>
                </a:r>
                <a:r>
                  <a:rPr lang="es-PA" dirty="0"/>
                  <a:t> </a:t>
                </a:r>
                <a:r>
                  <a:rPr lang="es-PA" dirty="0" err="1"/>
                  <a:t>killer</a:t>
                </a:r>
                <a:r>
                  <a:rPr lang="es-PA" dirty="0"/>
                  <a:t> </a:t>
                </a:r>
                <a:r>
                  <a:rPr lang="es-PA" dirty="0" err="1"/>
                  <a:t>moves</a:t>
                </a:r>
                <a:r>
                  <a:rPr lang="es-PA" dirty="0"/>
                  <a:t>’</a:t>
                </a:r>
              </a:p>
              <a:p>
                <a:pPr lvl="1"/>
                <a:r>
                  <a:rPr lang="es-PA" dirty="0"/>
                  <a:t>Los estados se pueden repetir por transposición (es común que se repitan estados)</a:t>
                </a:r>
              </a:p>
              <a:p>
                <a:pPr lvl="2"/>
                <a:r>
                  <a:rPr lang="es-PA" dirty="0"/>
                  <a:t>Es mejor alojar estados en una tabla para no volver a computarlos (tabla de </a:t>
                </a:r>
                <a:r>
                  <a:rPr lang="es-PA" dirty="0" err="1"/>
                  <a:t>tansposición</a:t>
                </a:r>
                <a:r>
                  <a:rPr lang="es-PA" dirty="0"/>
                  <a:t>)</a:t>
                </a:r>
              </a:p>
              <a:p>
                <a:pPr lvl="3"/>
                <a:r>
                  <a:rPr lang="es-PA" dirty="0" err="1"/>
                  <a:t>Graph-Search</a:t>
                </a:r>
                <a:endParaRPr lang="es-PA" dirty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856" y="1471353"/>
                <a:ext cx="11945544" cy="5181374"/>
              </a:xfrm>
              <a:blipFill>
                <a:blip r:embed="rId2"/>
                <a:stretch>
                  <a:fillRect l="-255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87" y="2018744"/>
            <a:ext cx="3982339" cy="29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01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err="1"/>
              <a:t>Minimax</a:t>
            </a:r>
            <a:r>
              <a:rPr lang="es-PA" dirty="0"/>
              <a:t> genera todo el juego</a:t>
            </a:r>
          </a:p>
          <a:p>
            <a:r>
              <a:rPr lang="es-PA" dirty="0"/>
              <a:t>Alfa beta elimina parte de él, lo innecesario pero busca mucho la manera terminal</a:t>
            </a:r>
          </a:p>
          <a:p>
            <a:pPr lvl="1"/>
            <a:r>
              <a:rPr lang="es-PA" dirty="0"/>
              <a:t>No es práctico</a:t>
            </a:r>
          </a:p>
          <a:p>
            <a:pPr lvl="1"/>
            <a:r>
              <a:rPr lang="es-PA" dirty="0"/>
              <a:t>Toma mucho tiempo</a:t>
            </a:r>
          </a:p>
          <a:p>
            <a:r>
              <a:rPr lang="es-PA" dirty="0"/>
              <a:t>Otro método mejor es evaluar la función heurística, es decir alterar </a:t>
            </a:r>
            <a:r>
              <a:rPr lang="es-PA" dirty="0" err="1"/>
              <a:t>minimax</a:t>
            </a:r>
            <a:r>
              <a:rPr lang="es-PA" dirty="0"/>
              <a:t> y alfa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/>
              <a:t>EVAL = reemplazando la función de evaluación, por una heurística</a:t>
            </a:r>
          </a:p>
          <a:p>
            <a:pPr lvl="1"/>
            <a:r>
              <a:rPr lang="es-PA" dirty="0" err="1"/>
              <a:t>Cutoff</a:t>
            </a:r>
            <a:r>
              <a:rPr lang="es-PA" dirty="0"/>
              <a:t> test = reemplazando la prueba terminal que decide cuando aplicar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Hay que diseñar bien la función de evaluación o nos llevará a un camino sin salida. ¿Cómo?</a:t>
            </a:r>
          </a:p>
          <a:p>
            <a:pPr lvl="1"/>
            <a:r>
              <a:rPr lang="es-PA" dirty="0"/>
              <a:t>Evaluar la verdadera función de utilidad (ganar &gt;&gt; empatar &gt;&gt; perder, error si lo contrario)</a:t>
            </a:r>
          </a:p>
          <a:p>
            <a:pPr lvl="1"/>
            <a:r>
              <a:rPr lang="es-PA" dirty="0"/>
              <a:t>No debe tomar mucho tiempo en computar</a:t>
            </a:r>
          </a:p>
          <a:p>
            <a:pPr lvl="1"/>
            <a:r>
              <a:rPr lang="es-PA" dirty="0"/>
              <a:t>Para los estados no terminales, la </a:t>
            </a:r>
            <a:r>
              <a:rPr lang="es-PA" dirty="0" err="1"/>
              <a:t>funci´ón</a:t>
            </a:r>
            <a:r>
              <a:rPr lang="es-PA" dirty="0"/>
              <a:t> de evaluación debe correlacionarse con la razón de ganar </a:t>
            </a:r>
          </a:p>
          <a:p>
            <a:pPr lvl="1"/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49" y="3996822"/>
            <a:ext cx="67246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303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2428" y="1471353"/>
                <a:ext cx="12017972" cy="5181374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En ajedrez: “no hay ‘chances’ de ganar”, se conocen los estados y los movimientos</a:t>
                </a:r>
              </a:p>
              <a:p>
                <a:pPr lvl="1"/>
                <a:r>
                  <a:rPr lang="es-PA" dirty="0"/>
                  <a:t>Para decisiones imperfectas necesitamos las reglas anteriores</a:t>
                </a:r>
              </a:p>
              <a:p>
                <a:pPr lvl="1"/>
                <a:r>
                  <a:rPr lang="es-PA" dirty="0"/>
                  <a:t>Sabemos los estados y características </a:t>
                </a:r>
              </a:p>
              <a:p>
                <a:pPr lvl="1"/>
                <a:r>
                  <a:rPr lang="es-PA" dirty="0"/>
                  <a:t>cantidad de reinas, reyes, peones, etc. que conducen a ganar, perder o empatar</a:t>
                </a:r>
              </a:p>
              <a:p>
                <a:r>
                  <a:rPr lang="es-PA" dirty="0"/>
                  <a:t>Asumiendo estado de peones 72% ganar(+1), 20% perder(0), 8% empatar(1/2)</a:t>
                </a:r>
              </a:p>
              <a:p>
                <a:pPr lvl="1"/>
                <a:r>
                  <a:rPr lang="es-PA" dirty="0"/>
                  <a:t>Valor de la función = (0.72*1+0.2*0+0.08*0.5)=0.76</a:t>
                </a:r>
              </a:p>
              <a:p>
                <a:r>
                  <a:rPr lang="es-PA" dirty="0"/>
                  <a:t>Se usa una estrategia de sumar por separado las ‘ganancias’</a:t>
                </a:r>
              </a:p>
              <a:p>
                <a:r>
                  <a:rPr lang="es-PA" dirty="0"/>
                  <a:t>Se llama pesos lineales, EVAL =w1*f1(s) + w2*f2(s) + … + </a:t>
                </a:r>
                <a:r>
                  <a:rPr lang="es-PA" dirty="0" err="1"/>
                  <a:t>wnfn</a:t>
                </a:r>
                <a:r>
                  <a:rPr lang="es-PA" dirty="0"/>
                  <a:t>(s) 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w = pesos, f = características, </a:t>
                </a:r>
                <a:r>
                  <a:rPr lang="es-PA" dirty="0" err="1"/>
                  <a:t>p.e</a:t>
                </a:r>
                <a:r>
                  <a:rPr lang="es-PA" dirty="0"/>
                  <a:t>. un </a:t>
                </a:r>
                <a:r>
                  <a:rPr lang="es-PA" dirty="0" err="1"/>
                  <a:t>peon</a:t>
                </a:r>
                <a:r>
                  <a:rPr lang="es-PA" dirty="0"/>
                  <a:t> = 1, caballo = 3, etc.</a:t>
                </a:r>
              </a:p>
              <a:p>
                <a:pPr lvl="1"/>
                <a:r>
                  <a:rPr lang="es-PA" dirty="0"/>
                  <a:t>La contribución de pesos individuales es diferente a las características.</a:t>
                </a:r>
              </a:p>
              <a:p>
                <a:pPr lvl="1"/>
                <a:r>
                  <a:rPr lang="es-PA" dirty="0"/>
                  <a:t>PERO!, los programas de ajedrez utilizan combinaciones no lineales para ganar.</a:t>
                </a:r>
              </a:p>
              <a:p>
                <a:r>
                  <a:rPr lang="es-PA" dirty="0"/>
                  <a:t>También se pueden aplicar algoritmos de ML, basados en experiencia para ganar.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28" y="1471353"/>
                <a:ext cx="12017972" cy="5181374"/>
              </a:xfrm>
              <a:blipFill>
                <a:blip r:embed="rId2"/>
                <a:stretch>
                  <a:fillRect l="-254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36712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Lo anterior era modificar la función de evaluación</a:t>
            </a:r>
          </a:p>
          <a:p>
            <a:r>
              <a:rPr lang="es-PA" dirty="0" err="1"/>
              <a:t>Modifcamos</a:t>
            </a:r>
            <a:r>
              <a:rPr lang="es-PA" dirty="0"/>
              <a:t> ahora la búsqueda (usando la función anterior)</a:t>
            </a:r>
          </a:p>
          <a:p>
            <a:pPr lvl="1"/>
            <a:r>
              <a:rPr lang="es-PA" dirty="0"/>
              <a:t>Retorna True, para </a:t>
            </a:r>
            <a:r>
              <a:rPr lang="es-PA" dirty="0" err="1"/>
              <a:t>profunidades</a:t>
            </a:r>
            <a:r>
              <a:rPr lang="es-PA" dirty="0"/>
              <a:t> &gt; a la </a:t>
            </a:r>
            <a:r>
              <a:rPr lang="es-PA" dirty="0" err="1"/>
              <a:t>profunidad</a:t>
            </a:r>
            <a:r>
              <a:rPr lang="es-PA" dirty="0"/>
              <a:t> fija y los estados terminales</a:t>
            </a:r>
          </a:p>
          <a:p>
            <a:pPr lvl="1"/>
            <a:r>
              <a:rPr lang="es-PA" dirty="0"/>
              <a:t>Mejor usar </a:t>
            </a:r>
            <a:r>
              <a:rPr lang="es-PA" dirty="0" err="1"/>
              <a:t>Iterative</a:t>
            </a:r>
            <a:r>
              <a:rPr lang="es-PA" dirty="0"/>
              <a:t> </a:t>
            </a:r>
            <a:r>
              <a:rPr lang="es-PA" dirty="0" err="1"/>
              <a:t>Deeping</a:t>
            </a:r>
            <a:r>
              <a:rPr lang="es-PA" dirty="0"/>
              <a:t> (culminado el tiempo de </a:t>
            </a:r>
            <a:r>
              <a:rPr lang="es-PA" dirty="0" err="1"/>
              <a:t>timeout</a:t>
            </a:r>
            <a:r>
              <a:rPr lang="es-PA" dirty="0"/>
              <a:t> )retornando la mejor opción</a:t>
            </a:r>
          </a:p>
          <a:p>
            <a:pPr lvl="1"/>
            <a:r>
              <a:rPr lang="es-PA" dirty="0"/>
              <a:t>Analizando el ejemplo:</a:t>
            </a:r>
          </a:p>
          <a:p>
            <a:pPr lvl="2"/>
            <a:r>
              <a:rPr lang="es-PA" dirty="0"/>
              <a:t>Negro tiene la ventaja por un caballo y dos peones. (Negro cabeza)</a:t>
            </a:r>
          </a:p>
          <a:p>
            <a:pPr lvl="2"/>
            <a:r>
              <a:rPr lang="es-PA" dirty="0"/>
              <a:t>En el siguiente paso Blancos atrapan a la reina negra, las posibilidades de ganar de negra son mayores</a:t>
            </a:r>
          </a:p>
          <a:p>
            <a:r>
              <a:rPr lang="es-PA" dirty="0"/>
              <a:t>Se debe de aplicar búsqueda cociente</a:t>
            </a:r>
          </a:p>
          <a:p>
            <a:pPr lvl="1"/>
            <a:r>
              <a:rPr lang="es-PA" dirty="0"/>
              <a:t>Mirar el estado actual</a:t>
            </a:r>
          </a:p>
          <a:p>
            <a:r>
              <a:rPr lang="es-PA" dirty="0"/>
              <a:t>El efecto horizonte es donde el oponente causa daño</a:t>
            </a:r>
          </a:p>
          <a:p>
            <a:pPr lvl="1"/>
            <a:r>
              <a:rPr lang="es-PA" dirty="0"/>
              <a:t>No esquivable, pero puede desviarse con tácticas.</a:t>
            </a:r>
          </a:p>
          <a:p>
            <a:endParaRPr lang="es-PA" dirty="0"/>
          </a:p>
        </p:txBody>
      </p:sp>
      <p:grpSp>
        <p:nvGrpSpPr>
          <p:cNvPr id="6" name="Group 5"/>
          <p:cNvGrpSpPr/>
          <p:nvPr/>
        </p:nvGrpSpPr>
        <p:grpSpPr>
          <a:xfrm>
            <a:off x="8637430" y="1226910"/>
            <a:ext cx="3224831" cy="864440"/>
            <a:chOff x="8419721" y="1471353"/>
            <a:chExt cx="3224831" cy="8644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71227" t="29065" b="48304"/>
            <a:stretch/>
          </p:blipFill>
          <p:spPr>
            <a:xfrm>
              <a:off x="8419721" y="1471353"/>
              <a:ext cx="3224831" cy="4526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2232" y="1924026"/>
              <a:ext cx="968864" cy="41176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66" y="4300396"/>
            <a:ext cx="4882934" cy="19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867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Ejm</a:t>
            </a:r>
            <a:r>
              <a:rPr lang="es-PA" dirty="0"/>
              <a:t>:  El alfil no puede escapar</a:t>
            </a:r>
          </a:p>
          <a:p>
            <a:pPr lvl="1"/>
            <a:r>
              <a:rPr lang="es-PA" dirty="0"/>
              <a:t>Torre se movería h1, a1, a2 (6 </a:t>
            </a:r>
            <a:r>
              <a:rPr lang="es-PA" dirty="0" err="1"/>
              <a:t>ply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Negro no tiene secuencia que libere al alfil</a:t>
            </a:r>
          </a:p>
          <a:p>
            <a:pPr lvl="2"/>
            <a:r>
              <a:rPr lang="es-PA" dirty="0"/>
              <a:t>Aún movidas </a:t>
            </a:r>
            <a:r>
              <a:rPr lang="es-PA" dirty="0" err="1"/>
              <a:t>subsequentes</a:t>
            </a:r>
            <a:r>
              <a:rPr lang="es-PA" dirty="0"/>
              <a:t> son pérdida</a:t>
            </a:r>
          </a:p>
          <a:p>
            <a:pPr lvl="1"/>
            <a:r>
              <a:rPr lang="es-PA" dirty="0"/>
              <a:t>Negro puede considerar</a:t>
            </a:r>
          </a:p>
          <a:p>
            <a:pPr lvl="2"/>
            <a:r>
              <a:rPr lang="es-PA" dirty="0"/>
              <a:t>Que capturen al </a:t>
            </a:r>
            <a:r>
              <a:rPr lang="es-PA" dirty="0" err="1"/>
              <a:t>peon</a:t>
            </a:r>
            <a:r>
              <a:rPr lang="es-PA" dirty="0"/>
              <a:t> a e4</a:t>
            </a:r>
          </a:p>
          <a:p>
            <a:pPr lvl="2"/>
            <a:r>
              <a:rPr lang="es-PA" dirty="0"/>
              <a:t>Luego el </a:t>
            </a:r>
            <a:r>
              <a:rPr lang="es-PA" dirty="0" err="1"/>
              <a:t>peon</a:t>
            </a:r>
            <a:r>
              <a:rPr lang="es-PA" dirty="0"/>
              <a:t> de f5</a:t>
            </a:r>
          </a:p>
          <a:p>
            <a:pPr lvl="2"/>
            <a:r>
              <a:rPr lang="es-PA" dirty="0"/>
              <a:t>4 </a:t>
            </a:r>
            <a:r>
              <a:rPr lang="es-PA" dirty="0" err="1"/>
              <a:t>ply</a:t>
            </a:r>
            <a:r>
              <a:rPr lang="es-PA" dirty="0"/>
              <a:t> / 6 </a:t>
            </a:r>
            <a:r>
              <a:rPr lang="es-PA" dirty="0" err="1"/>
              <a:t>ply</a:t>
            </a:r>
            <a:r>
              <a:rPr lang="es-PA" dirty="0"/>
              <a:t> que capturaba al alfil</a:t>
            </a:r>
          </a:p>
          <a:p>
            <a:pPr lvl="1"/>
            <a:r>
              <a:rPr lang="es-PA" dirty="0"/>
              <a:t>Esto se llama extensión singular</a:t>
            </a:r>
          </a:p>
          <a:p>
            <a:pPr lvl="2"/>
            <a:r>
              <a:rPr lang="es-PA" dirty="0"/>
              <a:t>Movida que es mejor que otras en una posición dada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813" y="1652422"/>
            <a:ext cx="3472789" cy="35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9683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Foward</a:t>
            </a:r>
            <a:r>
              <a:rPr lang="es-PA" dirty="0"/>
              <a:t>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/>
              <a:t>Algunas movidas de algunos nodos son desechadas sin considerar</a:t>
            </a:r>
          </a:p>
          <a:p>
            <a:r>
              <a:rPr lang="es-PA" dirty="0"/>
              <a:t>FP -&gt; considerar </a:t>
            </a:r>
            <a:r>
              <a:rPr lang="es-PA" dirty="0" err="1"/>
              <a:t>Beam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En cada </a:t>
            </a:r>
            <a:r>
              <a:rPr lang="es-PA" dirty="0" err="1"/>
              <a:t>ply</a:t>
            </a:r>
            <a:r>
              <a:rPr lang="es-PA" dirty="0"/>
              <a:t> considerar las mejores movidas (en la </a:t>
            </a:r>
            <a:r>
              <a:rPr lang="es-PA" dirty="0" err="1"/>
              <a:t>fun</a:t>
            </a:r>
            <a:r>
              <a:rPr lang="es-PA" dirty="0"/>
              <a:t>. evaluación)</a:t>
            </a:r>
          </a:p>
          <a:p>
            <a:pPr lvl="1"/>
            <a:r>
              <a:rPr lang="es-PA" dirty="0"/>
              <a:t>PROB-CUT (Buro, 1995), probado en LOGISTELLO (64% ganar)</a:t>
            </a:r>
          </a:p>
          <a:p>
            <a:pPr lvl="1"/>
            <a:endParaRPr lang="es-PA" dirty="0"/>
          </a:p>
          <a:p>
            <a:r>
              <a:rPr lang="es-PA" dirty="0"/>
              <a:t>Se deben mezclar las técnicas anteriores para tener un buen agente.</a:t>
            </a:r>
          </a:p>
          <a:p>
            <a:pPr lvl="1"/>
            <a:r>
              <a:rPr lang="es-PA" dirty="0" err="1"/>
              <a:t>Minmax</a:t>
            </a:r>
            <a:r>
              <a:rPr lang="es-PA" dirty="0"/>
              <a:t> (hasta 6 </a:t>
            </a:r>
            <a:r>
              <a:rPr lang="es-PA" dirty="0" err="1"/>
              <a:t>ply</a:t>
            </a:r>
            <a:r>
              <a:rPr lang="es-PA" dirty="0"/>
              <a:t>) - </a:t>
            </a:r>
            <a:r>
              <a:rPr lang="es-PA" dirty="0" err="1"/>
              <a:t>beginner</a:t>
            </a:r>
            <a:endParaRPr lang="es-PA" dirty="0"/>
          </a:p>
          <a:p>
            <a:pPr lvl="1"/>
            <a:r>
              <a:rPr lang="es-PA" dirty="0" err="1"/>
              <a:t>Alpha</a:t>
            </a:r>
            <a:r>
              <a:rPr lang="es-PA" dirty="0"/>
              <a:t>-Beta </a:t>
            </a:r>
            <a:r>
              <a:rPr lang="es-PA" dirty="0" err="1"/>
              <a:t>Search</a:t>
            </a:r>
            <a:r>
              <a:rPr lang="es-PA" dirty="0"/>
              <a:t> (10 </a:t>
            </a:r>
            <a:r>
              <a:rPr lang="es-PA" dirty="0" err="1"/>
              <a:t>ply</a:t>
            </a:r>
            <a:r>
              <a:rPr lang="es-PA" dirty="0"/>
              <a:t>) - </a:t>
            </a:r>
            <a:r>
              <a:rPr lang="es-PA" dirty="0" err="1"/>
              <a:t>advanced</a:t>
            </a:r>
            <a:endParaRPr lang="es-P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56" y="1298665"/>
            <a:ext cx="2557101" cy="26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8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Siguiente Clase – Laboratorio 1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/>
              <a:t>Trabajar con Python</a:t>
            </a:r>
          </a:p>
          <a:p>
            <a:r>
              <a:rPr lang="es-PA" dirty="0"/>
              <a:t>Si estamos trabajando con Windows…</a:t>
            </a:r>
          </a:p>
          <a:p>
            <a:pPr lvl="1"/>
            <a:r>
              <a:rPr lang="es-PA" dirty="0"/>
              <a:t>Instalar Anaconda</a:t>
            </a:r>
          </a:p>
          <a:p>
            <a:pPr lvl="1"/>
            <a:r>
              <a:rPr lang="es-PA" dirty="0"/>
              <a:t>Crear un ambiente virtual</a:t>
            </a:r>
          </a:p>
          <a:p>
            <a:pPr lvl="1"/>
            <a:r>
              <a:rPr lang="es-PA" dirty="0"/>
              <a:t>Lanzar </a:t>
            </a:r>
            <a:r>
              <a:rPr lang="es-PA" dirty="0" err="1"/>
              <a:t>Jupyter</a:t>
            </a:r>
            <a:r>
              <a:rPr lang="es-PA" dirty="0"/>
              <a:t> Notebook</a:t>
            </a:r>
          </a:p>
          <a:p>
            <a:pPr lvl="1"/>
            <a:r>
              <a:rPr lang="es-PA" dirty="0"/>
              <a:t>Realizar algunas acciones básicas con </a:t>
            </a:r>
            <a:r>
              <a:rPr lang="es-PA" dirty="0" err="1"/>
              <a:t>Jupyter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</p:spTree>
    <p:extLst>
      <p:ext uri="{BB962C8B-B14F-4D97-AF65-F5344CB8AC3E}">
        <p14:creationId xmlns:p14="http://schemas.microsoft.com/office/powerpoint/2010/main" val="29301581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Búsqueda vs </a:t>
            </a:r>
            <a:r>
              <a:rPr lang="es-PA" dirty="0" err="1"/>
              <a:t>lookup</a:t>
            </a:r>
            <a:endParaRPr lang="es-PA" dirty="0"/>
          </a:p>
          <a:p>
            <a:pPr lvl="1"/>
            <a:r>
              <a:rPr lang="es-PA" dirty="0"/>
              <a:t>Es muy extenuante expandir árboles</a:t>
            </a:r>
          </a:p>
          <a:p>
            <a:pPr lvl="1"/>
            <a:r>
              <a:rPr lang="es-PA" dirty="0"/>
              <a:t>Algunos algoritmos usan un look-up-</a:t>
            </a:r>
            <a:r>
              <a:rPr lang="es-PA" dirty="0" err="1"/>
              <a:t>table</a:t>
            </a:r>
            <a:endParaRPr lang="es-PA" dirty="0"/>
          </a:p>
          <a:p>
            <a:r>
              <a:rPr lang="es-PA" dirty="0"/>
              <a:t>En ajedrez se confía en un look up </a:t>
            </a:r>
            <a:r>
              <a:rPr lang="es-PA" dirty="0" err="1"/>
              <a:t>table</a:t>
            </a:r>
            <a:r>
              <a:rPr lang="es-PA" dirty="0"/>
              <a:t> de movidas humanas</a:t>
            </a:r>
          </a:p>
          <a:p>
            <a:r>
              <a:rPr lang="es-PA" dirty="0"/>
              <a:t>La máquina usaría estadística para ver cual movida de arranque es mejor</a:t>
            </a:r>
          </a:p>
          <a:p>
            <a:r>
              <a:rPr lang="es-PA" dirty="0"/>
              <a:t>Probablemente luego de 10 </a:t>
            </a:r>
            <a:r>
              <a:rPr lang="es-PA" dirty="0" err="1"/>
              <a:t>ply</a:t>
            </a:r>
            <a:r>
              <a:rPr lang="es-PA" dirty="0"/>
              <a:t> empecemos la búsqueda</a:t>
            </a:r>
          </a:p>
          <a:p>
            <a:r>
              <a:rPr lang="es-PA" dirty="0"/>
              <a:t>Probablemente las estrategias Rey-Torre-Rey sean fáciles de hacer para humanos</a:t>
            </a:r>
          </a:p>
          <a:p>
            <a:r>
              <a:rPr lang="es-PA" dirty="0"/>
              <a:t>Las estrategias Rey-Torre-Caballo-Rey son más complejas</a:t>
            </a:r>
          </a:p>
          <a:p>
            <a:pPr lvl="1"/>
            <a:r>
              <a:rPr lang="es-PA" dirty="0"/>
              <a:t>Esta la generaría un computador que hace una política para ganar</a:t>
            </a:r>
          </a:p>
          <a:p>
            <a:pPr lvl="1"/>
            <a:r>
              <a:rPr lang="es-PA" dirty="0"/>
              <a:t>462 posiciones (62 </a:t>
            </a:r>
            <a:r>
              <a:rPr lang="es-PA" dirty="0" err="1"/>
              <a:t>mov</a:t>
            </a:r>
            <a:r>
              <a:rPr lang="es-PA" dirty="0"/>
              <a:t>. de alfil, 61 caballo, 2 jugadores)</a:t>
            </a:r>
          </a:p>
          <a:p>
            <a:pPr lvl="1"/>
            <a:r>
              <a:rPr lang="es-PA" dirty="0"/>
              <a:t>Se hace un </a:t>
            </a:r>
            <a:r>
              <a:rPr lang="es-PA" dirty="0" err="1"/>
              <a:t>minimax</a:t>
            </a:r>
            <a:r>
              <a:rPr lang="es-PA" dirty="0"/>
              <a:t> retrógrado</a:t>
            </a:r>
          </a:p>
          <a:p>
            <a:pPr lvl="1"/>
            <a:r>
              <a:rPr lang="es-PA" dirty="0"/>
              <a:t>Ver los trabajos de </a:t>
            </a:r>
            <a:r>
              <a:rPr lang="es-PA" dirty="0" err="1"/>
              <a:t>Bourzutschky</a:t>
            </a:r>
            <a:r>
              <a:rPr lang="es-PA" dirty="0"/>
              <a:t> et al, 2006 KQNKRBN (517 movimientos para acabar)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229" y="157613"/>
            <a:ext cx="2557101" cy="26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9665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Estocásticos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Como tirar un dado!, impredecibles</a:t>
            </a:r>
          </a:p>
          <a:p>
            <a:r>
              <a:rPr lang="es-PA" dirty="0" err="1"/>
              <a:t>Backgammon</a:t>
            </a:r>
            <a:r>
              <a:rPr lang="es-PA" dirty="0"/>
              <a:t> (suerte y habilidad)</a:t>
            </a:r>
          </a:p>
          <a:p>
            <a:pPr lvl="1"/>
            <a:r>
              <a:rPr lang="es-PA" dirty="0"/>
              <a:t>Blanco sabe en este caso que mover (dados 6-5)</a:t>
            </a:r>
          </a:p>
          <a:p>
            <a:pPr lvl="1"/>
            <a:r>
              <a:rPr lang="es-PA" dirty="0"/>
              <a:t>Blanco no sabe que hará negro ni las movidas siguientes</a:t>
            </a:r>
          </a:p>
          <a:p>
            <a:r>
              <a:rPr lang="es-PA" dirty="0"/>
              <a:t>Incluir Nodos de ‘chance’ además de </a:t>
            </a:r>
            <a:r>
              <a:rPr lang="es-PA" dirty="0" err="1"/>
              <a:t>maxmin</a:t>
            </a:r>
            <a:endParaRPr lang="es-PA" dirty="0"/>
          </a:p>
          <a:p>
            <a:pPr lvl="1"/>
            <a:r>
              <a:rPr lang="es-PA" dirty="0"/>
              <a:t>1/36, 1.1 (CHANCE, PROBABILIDAD) del nodo</a:t>
            </a:r>
          </a:p>
          <a:p>
            <a:r>
              <a:rPr lang="es-PA" dirty="0"/>
              <a:t>¿Cómo tomar la decisión correcta?</a:t>
            </a:r>
          </a:p>
          <a:p>
            <a:pPr lvl="1"/>
            <a:r>
              <a:rPr lang="es-PA" dirty="0"/>
              <a:t>No se puede calcular el </a:t>
            </a:r>
            <a:r>
              <a:rPr lang="es-PA" dirty="0" err="1"/>
              <a:t>minimax</a:t>
            </a:r>
            <a:endParaRPr lang="es-PA" dirty="0"/>
          </a:p>
          <a:p>
            <a:pPr lvl="1"/>
            <a:r>
              <a:rPr lang="es-PA" dirty="0"/>
              <a:t>Dependemos del valor esperado (promedio de todos)</a:t>
            </a:r>
          </a:p>
          <a:p>
            <a:pPr lvl="1"/>
            <a:r>
              <a:rPr lang="es-PA" dirty="0"/>
              <a:t>‘</a:t>
            </a:r>
            <a:r>
              <a:rPr lang="es-PA" dirty="0" err="1"/>
              <a:t>expected-minimax</a:t>
            </a:r>
            <a:r>
              <a:rPr lang="es-PA" dirty="0"/>
              <a:t>’, suma de todos los valores esperados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368" y="164235"/>
            <a:ext cx="2013893" cy="1979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226" y="2237512"/>
            <a:ext cx="3853758" cy="3109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826" y="5612193"/>
            <a:ext cx="5377759" cy="11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6640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Estocásticos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Funciones de Evaluación para juegos de chance</a:t>
            </a:r>
          </a:p>
          <a:p>
            <a:pPr lvl="1"/>
            <a:r>
              <a:rPr lang="es-PA" dirty="0" err="1"/>
              <a:t>Expecti-minimax</a:t>
            </a:r>
            <a:r>
              <a:rPr lang="es-PA" dirty="0"/>
              <a:t>:  aplica la función de evaluación en cada nodo</a:t>
            </a:r>
          </a:p>
          <a:p>
            <a:pPr lvl="1"/>
            <a:r>
              <a:rPr lang="es-PA" dirty="0"/>
              <a:t>Es más difícil que ajedrez debido a las funciones de probabilidad (para la máquina)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para una función de evaluación </a:t>
            </a:r>
          </a:p>
          <a:p>
            <a:pPr lvl="2"/>
            <a:r>
              <a:rPr lang="es-PA" dirty="0"/>
              <a:t>[1, 2, 3, 4] la mejor decisión es a1</a:t>
            </a:r>
          </a:p>
          <a:p>
            <a:pPr lvl="2"/>
            <a:r>
              <a:rPr lang="es-PA" dirty="0"/>
              <a:t>[1, 20, 30, 40] mejor decisión es a2</a:t>
            </a:r>
          </a:p>
          <a:p>
            <a:r>
              <a:rPr lang="es-PA" dirty="0"/>
              <a:t>Si se superan los resultados de dados de antemano</a:t>
            </a:r>
          </a:p>
          <a:p>
            <a:pPr lvl="1"/>
            <a:r>
              <a:rPr lang="es-PA" dirty="0"/>
              <a:t>O(</a:t>
            </a:r>
            <a:r>
              <a:rPr lang="es-PA" dirty="0" err="1"/>
              <a:t>b^m</a:t>
            </a:r>
            <a:r>
              <a:rPr lang="es-PA" dirty="0"/>
              <a:t>), Con dados: O(</a:t>
            </a:r>
            <a:r>
              <a:rPr lang="es-PA" dirty="0" err="1"/>
              <a:t>b^m</a:t>
            </a:r>
            <a:r>
              <a:rPr lang="es-PA" dirty="0"/>
              <a:t> </a:t>
            </a:r>
            <a:r>
              <a:rPr lang="es-PA" dirty="0" err="1"/>
              <a:t>n^m</a:t>
            </a:r>
            <a:r>
              <a:rPr lang="es-PA" dirty="0"/>
              <a:t>), n ‘tiradas de dado’</a:t>
            </a:r>
          </a:p>
          <a:p>
            <a:pPr lvl="1"/>
            <a:r>
              <a:rPr lang="es-PA" dirty="0"/>
              <a:t>Pensando en alfa-beta, Ignora desarrollos futuros </a:t>
            </a:r>
          </a:p>
          <a:p>
            <a:pPr lvl="1"/>
            <a:r>
              <a:rPr lang="es-PA" dirty="0" err="1"/>
              <a:t>Alpha</a:t>
            </a:r>
            <a:r>
              <a:rPr lang="es-PA" dirty="0"/>
              <a:t>-beta </a:t>
            </a:r>
            <a:r>
              <a:rPr lang="es-PA" dirty="0" err="1"/>
              <a:t>pruning</a:t>
            </a:r>
            <a:r>
              <a:rPr lang="es-PA" dirty="0"/>
              <a:t>? Es muy ingenuo al jugar</a:t>
            </a:r>
          </a:p>
          <a:p>
            <a:r>
              <a:rPr lang="es-PA" dirty="0"/>
              <a:t>Simulación de Monte Carlo (</a:t>
            </a:r>
            <a:r>
              <a:rPr lang="es-PA" dirty="0" err="1"/>
              <a:t>rollout</a:t>
            </a:r>
            <a:r>
              <a:rPr lang="es-PA" dirty="0"/>
              <a:t>) para este problema</a:t>
            </a:r>
          </a:p>
          <a:p>
            <a:pPr lvl="1"/>
            <a:r>
              <a:rPr lang="es-PA" dirty="0"/>
              <a:t>Iniciar con alfa beta</a:t>
            </a:r>
          </a:p>
          <a:p>
            <a:pPr lvl="1"/>
            <a:r>
              <a:rPr lang="es-PA" dirty="0"/>
              <a:t>Jugar muchos juegos aleatorios (dados)</a:t>
            </a:r>
          </a:p>
          <a:p>
            <a:pPr lvl="1"/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179" y="45065"/>
            <a:ext cx="4431151" cy="1899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726" y="2974914"/>
            <a:ext cx="4229674" cy="34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43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Ajedrez es completamente </a:t>
            </a:r>
            <a:r>
              <a:rPr lang="es-PA" dirty="0" err="1"/>
              <a:t>obsevable</a:t>
            </a:r>
            <a:endParaRPr lang="es-PA" dirty="0"/>
          </a:p>
          <a:p>
            <a:r>
              <a:rPr lang="es-PA" dirty="0" err="1"/>
              <a:t>Kriegspiel</a:t>
            </a:r>
            <a:r>
              <a:rPr lang="es-PA" dirty="0"/>
              <a:t> – Ajedrez parcialmente observable</a:t>
            </a:r>
          </a:p>
          <a:p>
            <a:pPr lvl="1"/>
            <a:r>
              <a:rPr lang="es-PA" dirty="0"/>
              <a:t>Juegos de niños como </a:t>
            </a:r>
            <a:r>
              <a:rPr lang="es-PA" dirty="0" err="1"/>
              <a:t>battleship</a:t>
            </a:r>
            <a:r>
              <a:rPr lang="es-PA" dirty="0"/>
              <a:t> (las posiciones del oponente son ocultas) y </a:t>
            </a:r>
            <a:r>
              <a:rPr lang="es-PA" dirty="0" err="1"/>
              <a:t>Stratego</a:t>
            </a:r>
            <a:endParaRPr lang="es-PA" dirty="0"/>
          </a:p>
          <a:p>
            <a:pPr lvl="1"/>
            <a:r>
              <a:rPr lang="es-PA" dirty="0"/>
              <a:t>Este ajedrez es donde las piezas se mueven pero son invisibles al oponente</a:t>
            </a:r>
          </a:p>
          <a:p>
            <a:pPr lvl="2"/>
            <a:r>
              <a:rPr lang="es-PA" dirty="0"/>
              <a:t>Cada jugador solo ve sus piezas</a:t>
            </a:r>
          </a:p>
          <a:p>
            <a:pPr lvl="2"/>
            <a:r>
              <a:rPr lang="es-PA" dirty="0"/>
              <a:t>La pieza si está en una posición de una negra …</a:t>
            </a:r>
          </a:p>
          <a:p>
            <a:pPr lvl="2"/>
            <a:r>
              <a:rPr lang="es-PA" dirty="0"/>
              <a:t>… es declarada una movida ilegal, aprende de donde están</a:t>
            </a:r>
          </a:p>
          <a:p>
            <a:pPr lvl="2"/>
            <a:r>
              <a:rPr lang="es-PA" dirty="0"/>
              <a:t>La pieza solo puede tener movidas legales</a:t>
            </a:r>
          </a:p>
          <a:p>
            <a:pPr lvl="1"/>
            <a:r>
              <a:rPr lang="es-PA" dirty="0"/>
              <a:t>Depende de los </a:t>
            </a:r>
            <a:r>
              <a:rPr lang="es-PA" dirty="0" err="1"/>
              <a:t>perceptos</a:t>
            </a:r>
            <a:r>
              <a:rPr lang="es-PA" dirty="0"/>
              <a:t> y el estado de creencia formado</a:t>
            </a:r>
          </a:p>
          <a:p>
            <a:pPr lvl="1"/>
            <a:r>
              <a:rPr lang="es-PA" dirty="0"/>
              <a:t>Debe llevar registro de los estados estimados</a:t>
            </a:r>
          </a:p>
          <a:p>
            <a:pPr lvl="2"/>
            <a:r>
              <a:rPr lang="es-PA" dirty="0"/>
              <a:t>El ‘</a:t>
            </a:r>
            <a:r>
              <a:rPr lang="es-PA" dirty="0" err="1"/>
              <a:t>check</a:t>
            </a:r>
            <a:r>
              <a:rPr lang="es-PA" dirty="0"/>
              <a:t> mate’ se estima haciendo que todas las …</a:t>
            </a:r>
          </a:p>
          <a:p>
            <a:pPr lvl="2"/>
            <a:r>
              <a:rPr lang="es-PA" dirty="0"/>
              <a:t>… movidas garantizan ganar para cada </a:t>
            </a:r>
            <a:r>
              <a:rPr lang="es-PA" dirty="0" err="1"/>
              <a:t>percepto</a:t>
            </a:r>
            <a:r>
              <a:rPr lang="es-PA" dirty="0"/>
              <a:t> y estado.</a:t>
            </a:r>
          </a:p>
          <a:p>
            <a:pPr lvl="2"/>
            <a:r>
              <a:rPr lang="es-PA" dirty="0"/>
              <a:t>Lo que piense el oponente es irrelevante (simplificamos el </a:t>
            </a:r>
            <a:r>
              <a:rPr lang="es-PA" dirty="0" err="1"/>
              <a:t>prob</a:t>
            </a:r>
            <a:r>
              <a:rPr lang="es-PA" dirty="0"/>
              <a:t>.)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458" y="3078051"/>
            <a:ext cx="4377579" cy="372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606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Kriegspiel</a:t>
            </a:r>
            <a:r>
              <a:rPr lang="es-PA" dirty="0"/>
              <a:t> – Ajedrez parcialmente observable</a:t>
            </a:r>
          </a:p>
          <a:p>
            <a:pPr lvl="1"/>
            <a:r>
              <a:rPr lang="es-PA" dirty="0"/>
              <a:t>Se habla también de ‘</a:t>
            </a:r>
            <a:r>
              <a:rPr lang="es-PA" dirty="0" err="1"/>
              <a:t>check</a:t>
            </a:r>
            <a:r>
              <a:rPr lang="es-PA" dirty="0"/>
              <a:t> mate’ probabilístico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si queda una ficha y no sabemos donde queda, por pura probabilidad podemos atinar</a:t>
            </a:r>
          </a:p>
          <a:p>
            <a:pPr lvl="1"/>
            <a:r>
              <a:rPr lang="es-PA" dirty="0"/>
              <a:t>KBNK – se gana a base de sentido, asumiendo probabilidad de 1 – </a:t>
            </a:r>
            <a:r>
              <a:rPr lang="es-PA" dirty="0" err="1"/>
              <a:t>eps</a:t>
            </a:r>
            <a:r>
              <a:rPr lang="es-PA" dirty="0"/>
              <a:t>. en cada </a:t>
            </a:r>
            <a:r>
              <a:rPr lang="es-PA" dirty="0" err="1"/>
              <a:t>mov</a:t>
            </a:r>
            <a:r>
              <a:rPr lang="es-PA" dirty="0"/>
              <a:t>.</a:t>
            </a:r>
          </a:p>
          <a:p>
            <a:pPr lvl="2"/>
            <a:r>
              <a:rPr lang="es-PA" dirty="0"/>
              <a:t>‘</a:t>
            </a:r>
            <a:r>
              <a:rPr lang="es-PA" dirty="0" err="1"/>
              <a:t>check</a:t>
            </a:r>
            <a:r>
              <a:rPr lang="es-PA" dirty="0"/>
              <a:t> mate’ accidental</a:t>
            </a:r>
          </a:p>
          <a:p>
            <a:r>
              <a:rPr lang="es-PA" dirty="0"/>
              <a:t>Por ahora lo mejor es una estrategia óptima aleatoria</a:t>
            </a:r>
          </a:p>
          <a:p>
            <a:r>
              <a:rPr lang="es-PA" dirty="0"/>
              <a:t>Computar los movimientos dependería de tener las probabilidades de cada punto</a:t>
            </a:r>
          </a:p>
          <a:p>
            <a:r>
              <a:rPr lang="es-PA" dirty="0"/>
              <a:t>Se puede resolver bajo la noción de equilibrio (no se verá aquí)</a:t>
            </a:r>
          </a:p>
          <a:p>
            <a:r>
              <a:rPr lang="es-PA" dirty="0"/>
              <a:t>Y como vimos buscan ver solo sus estados actuales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37061959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Juegos de Cartas, son estocásticos y parcialmente observables también</a:t>
            </a:r>
          </a:p>
          <a:p>
            <a:pPr lvl="1"/>
            <a:r>
              <a:rPr lang="es-PA" dirty="0"/>
              <a:t>Black Jack, solitario, póker, etc.</a:t>
            </a:r>
          </a:p>
          <a:p>
            <a:pPr lvl="1"/>
            <a:r>
              <a:rPr lang="es-PA" dirty="0"/>
              <a:t>Se puede resolver como si fuera un juego observable completo</a:t>
            </a:r>
          </a:p>
          <a:p>
            <a:r>
              <a:rPr lang="es-PA" dirty="0"/>
              <a:t>Bridge </a:t>
            </a:r>
            <a:r>
              <a:rPr lang="es-PA" dirty="0" err="1"/>
              <a:t>play</a:t>
            </a:r>
            <a:r>
              <a:rPr lang="es-PA" dirty="0"/>
              <a:t>, se juega en equipo N-S y E-O</a:t>
            </a:r>
          </a:p>
          <a:p>
            <a:pPr lvl="1"/>
            <a:r>
              <a:rPr lang="es-PA" dirty="0"/>
              <a:t>10M de estados</a:t>
            </a:r>
          </a:p>
          <a:p>
            <a:pPr lvl="1"/>
            <a:r>
              <a:rPr lang="es-PA" dirty="0"/>
              <a:t>Resolver con aproximación de Monte Carlo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‘</a:t>
            </a:r>
            <a:r>
              <a:rPr lang="es-PA" dirty="0" err="1"/>
              <a:t>Averaging</a:t>
            </a:r>
            <a:r>
              <a:rPr lang="es-PA" dirty="0"/>
              <a:t> </a:t>
            </a:r>
            <a:r>
              <a:rPr lang="es-PA" dirty="0" err="1"/>
              <a:t>over</a:t>
            </a:r>
            <a:r>
              <a:rPr lang="es-PA" dirty="0"/>
              <a:t> </a:t>
            </a:r>
            <a:r>
              <a:rPr lang="es-PA" dirty="0" err="1"/>
              <a:t>clairvoyance</a:t>
            </a:r>
            <a:r>
              <a:rPr lang="es-PA" dirty="0"/>
              <a:t>’ </a:t>
            </a:r>
          </a:p>
          <a:p>
            <a:pPr lvl="1"/>
            <a:r>
              <a:rPr lang="es-PA" dirty="0"/>
              <a:t>Falla porque ignora el estado actual</a:t>
            </a:r>
          </a:p>
          <a:p>
            <a:pPr lvl="1"/>
            <a:r>
              <a:rPr lang="es-PA" dirty="0"/>
              <a:t>Podemos estar en peligro de que el juego termine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17" y="3094955"/>
            <a:ext cx="2962275" cy="2857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134" y="3892640"/>
            <a:ext cx="4371975" cy="819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772" y="1996226"/>
            <a:ext cx="4066665" cy="7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4046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Ajedrez – IBM Deep Blue (retirado) – Derrotó a </a:t>
            </a:r>
            <a:r>
              <a:rPr lang="es-PA" dirty="0" err="1"/>
              <a:t>Garry</a:t>
            </a:r>
            <a:r>
              <a:rPr lang="es-PA" dirty="0"/>
              <a:t> </a:t>
            </a:r>
            <a:r>
              <a:rPr lang="es-PA" dirty="0" err="1"/>
              <a:t>Kasparov</a:t>
            </a:r>
            <a:endParaRPr lang="es-PA" dirty="0"/>
          </a:p>
          <a:p>
            <a:pPr lvl="1"/>
            <a:r>
              <a:rPr lang="es-PA" dirty="0"/>
              <a:t>30 IBM RS/6000 – Búsqueda </a:t>
            </a:r>
            <a:r>
              <a:rPr lang="es-PA" dirty="0" err="1"/>
              <a:t>Alpha</a:t>
            </a:r>
            <a:r>
              <a:rPr lang="es-PA" dirty="0"/>
              <a:t> Beta </a:t>
            </a:r>
          </a:p>
          <a:p>
            <a:pPr lvl="1"/>
            <a:r>
              <a:rPr lang="es-PA" dirty="0"/>
              <a:t>480 procesadores específicos a ajedrez que hacían generación y evaluaban los árboles.</a:t>
            </a:r>
          </a:p>
          <a:p>
            <a:pPr lvl="1"/>
            <a:r>
              <a:rPr lang="es-PA" dirty="0"/>
              <a:t>40 </a:t>
            </a:r>
            <a:r>
              <a:rPr lang="es-PA" dirty="0" err="1"/>
              <a:t>plies</a:t>
            </a:r>
            <a:r>
              <a:rPr lang="es-PA" dirty="0"/>
              <a:t>, 8000 </a:t>
            </a:r>
            <a:r>
              <a:rPr lang="es-PA" dirty="0" err="1"/>
              <a:t>caract</a:t>
            </a:r>
            <a:r>
              <a:rPr lang="es-PA" dirty="0"/>
              <a:t>. De la función de evaluación</a:t>
            </a:r>
          </a:p>
          <a:p>
            <a:pPr lvl="1"/>
            <a:r>
              <a:rPr lang="es-PA" dirty="0"/>
              <a:t>Libro de 4000 posiciones y DB de 700k </a:t>
            </a:r>
            <a:r>
              <a:rPr lang="es-PA" dirty="0" err="1"/>
              <a:t>granmaestros</a:t>
            </a:r>
            <a:endParaRPr lang="es-PA" dirty="0"/>
          </a:p>
          <a:p>
            <a:pPr lvl="1"/>
            <a:r>
              <a:rPr lang="es-PA" dirty="0" err="1"/>
              <a:t>Null</a:t>
            </a:r>
            <a:r>
              <a:rPr lang="es-PA" dirty="0"/>
              <a:t> </a:t>
            </a:r>
            <a:r>
              <a:rPr lang="es-PA" dirty="0" err="1"/>
              <a:t>Move</a:t>
            </a:r>
            <a:r>
              <a:rPr lang="es-PA" dirty="0"/>
              <a:t>: disminuye las veces que hace alfa-beta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 err="1"/>
              <a:t>Futility</a:t>
            </a:r>
            <a:r>
              <a:rPr lang="es-PA" dirty="0"/>
              <a:t> </a:t>
            </a:r>
            <a:r>
              <a:rPr lang="es-PA" dirty="0" err="1"/>
              <a:t>Pruning</a:t>
            </a:r>
            <a:r>
              <a:rPr lang="es-PA" dirty="0"/>
              <a:t>: decide que movimientos causarán beta </a:t>
            </a:r>
            <a:r>
              <a:rPr lang="es-PA" dirty="0" err="1"/>
              <a:t>cuttoff</a:t>
            </a:r>
            <a:endParaRPr lang="es-PA" dirty="0"/>
          </a:p>
          <a:p>
            <a:r>
              <a:rPr lang="es-PA" dirty="0"/>
              <a:t>HYDRA</a:t>
            </a:r>
          </a:p>
          <a:p>
            <a:pPr lvl="1"/>
            <a:r>
              <a:rPr lang="es-PA" dirty="0"/>
              <a:t>Sucesor de Deep Blue</a:t>
            </a:r>
          </a:p>
          <a:p>
            <a:pPr lvl="1"/>
            <a:r>
              <a:rPr lang="es-PA" dirty="0"/>
              <a:t>Procesador de 64-bit con 1 Gb/</a:t>
            </a:r>
            <a:r>
              <a:rPr lang="es-PA" dirty="0" err="1"/>
              <a:t>proc</a:t>
            </a:r>
            <a:r>
              <a:rPr lang="es-PA" dirty="0"/>
              <a:t> con </a:t>
            </a:r>
            <a:r>
              <a:rPr lang="es-PA" dirty="0" err="1"/>
              <a:t>FPGAs</a:t>
            </a:r>
            <a:endParaRPr lang="es-PA" dirty="0"/>
          </a:p>
          <a:p>
            <a:pPr lvl="1"/>
            <a:r>
              <a:rPr lang="es-PA" dirty="0"/>
              <a:t>18 </a:t>
            </a:r>
            <a:r>
              <a:rPr lang="es-PA" dirty="0" err="1"/>
              <a:t>ply</a:t>
            </a:r>
            <a:endParaRPr lang="es-PA" dirty="0"/>
          </a:p>
          <a:p>
            <a:r>
              <a:rPr lang="es-PA" dirty="0"/>
              <a:t>RYBKA – Ganador del </a:t>
            </a:r>
            <a:r>
              <a:rPr lang="es-PA" dirty="0" err="1"/>
              <a:t>World</a:t>
            </a:r>
            <a:r>
              <a:rPr lang="es-PA" dirty="0"/>
              <a:t> </a:t>
            </a:r>
            <a:r>
              <a:rPr lang="es-PA" dirty="0" err="1"/>
              <a:t>Computer</a:t>
            </a:r>
            <a:r>
              <a:rPr lang="es-PA" dirty="0"/>
              <a:t> </a:t>
            </a:r>
            <a:r>
              <a:rPr lang="es-PA" dirty="0" err="1"/>
              <a:t>Chess</a:t>
            </a:r>
            <a:r>
              <a:rPr lang="es-PA" dirty="0"/>
              <a:t> </a:t>
            </a:r>
            <a:r>
              <a:rPr lang="es-PA" dirty="0" err="1"/>
              <a:t>Championship</a:t>
            </a:r>
            <a:endParaRPr lang="es-PA" dirty="0"/>
          </a:p>
          <a:p>
            <a:pPr lvl="1"/>
            <a:r>
              <a:rPr lang="es-PA" dirty="0"/>
              <a:t>8 </a:t>
            </a:r>
            <a:r>
              <a:rPr lang="es-PA" dirty="0" err="1"/>
              <a:t>core</a:t>
            </a:r>
            <a:r>
              <a:rPr lang="es-PA" dirty="0"/>
              <a:t> 3.2GHz Intel </a:t>
            </a:r>
            <a:r>
              <a:rPr lang="es-PA" dirty="0" err="1"/>
              <a:t>Xeon</a:t>
            </a:r>
            <a:endParaRPr lang="es-PA" dirty="0"/>
          </a:p>
          <a:p>
            <a:pPr lvl="1"/>
            <a:r>
              <a:rPr lang="es-PA" dirty="0"/>
              <a:t>Ventaja en la función de evaluación</a:t>
            </a:r>
          </a:p>
        </p:txBody>
      </p:sp>
      <p:pic>
        <p:nvPicPr>
          <p:cNvPr id="1026" name="Picture 2" descr="Image result for ibm deep b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804" y="151258"/>
            <a:ext cx="3823596" cy="215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99988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Damas – CHINOOK – Jonathan </a:t>
            </a:r>
            <a:r>
              <a:rPr lang="es-PA" dirty="0" err="1"/>
              <a:t>Schaeffer</a:t>
            </a:r>
            <a:endParaRPr lang="es-PA" dirty="0"/>
          </a:p>
          <a:p>
            <a:pPr lvl="1"/>
            <a:r>
              <a:rPr lang="es-PA" dirty="0" err="1"/>
              <a:t>Alpha</a:t>
            </a:r>
            <a:r>
              <a:rPr lang="es-PA" dirty="0"/>
              <a:t> – Beta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Derrota a campeón fácil en 1990</a:t>
            </a:r>
          </a:p>
          <a:p>
            <a:pPr lvl="1"/>
            <a:r>
              <a:rPr lang="es-PA" dirty="0"/>
              <a:t>2007 – [Presente] – Juegos perfectos</a:t>
            </a:r>
          </a:p>
          <a:p>
            <a:pPr lvl="1"/>
            <a:r>
              <a:rPr lang="es-PA" dirty="0"/>
              <a:t>DB 39 trillones de posiciones</a:t>
            </a:r>
          </a:p>
          <a:p>
            <a:r>
              <a:rPr lang="es-PA" dirty="0" err="1"/>
              <a:t>Otello</a:t>
            </a:r>
            <a:r>
              <a:rPr lang="es-PA" dirty="0"/>
              <a:t>/</a:t>
            </a:r>
            <a:r>
              <a:rPr lang="es-PA" dirty="0" err="1"/>
              <a:t>Reversi</a:t>
            </a:r>
            <a:r>
              <a:rPr lang="es-PA" dirty="0"/>
              <a:t> – LOGISTELLO</a:t>
            </a:r>
          </a:p>
          <a:p>
            <a:pPr lvl="1"/>
            <a:r>
              <a:rPr lang="es-PA" dirty="0"/>
              <a:t>Derrota a campeón 2002</a:t>
            </a:r>
          </a:p>
          <a:p>
            <a:pPr lvl="1"/>
            <a:r>
              <a:rPr lang="es-PA" dirty="0"/>
              <a:t>6-1 a favor de PC vs </a:t>
            </a:r>
            <a:r>
              <a:rPr lang="es-PA" dirty="0" err="1"/>
              <a:t>Takeshi</a:t>
            </a:r>
            <a:r>
              <a:rPr lang="es-PA" dirty="0"/>
              <a:t> </a:t>
            </a:r>
            <a:r>
              <a:rPr lang="es-PA" dirty="0" err="1"/>
              <a:t>Murakami</a:t>
            </a:r>
            <a:endParaRPr lang="es-PA" dirty="0"/>
          </a:p>
          <a:p>
            <a:r>
              <a:rPr lang="es-PA" dirty="0" err="1"/>
              <a:t>Backgammon</a:t>
            </a:r>
            <a:r>
              <a:rPr lang="es-PA" dirty="0"/>
              <a:t> – TDGAMON - </a:t>
            </a:r>
            <a:r>
              <a:rPr lang="es-PA" dirty="0" err="1"/>
              <a:t>Gerry</a:t>
            </a:r>
            <a:r>
              <a:rPr lang="es-PA" dirty="0"/>
              <a:t> Tesauro 1992</a:t>
            </a:r>
          </a:p>
          <a:p>
            <a:pPr lvl="1"/>
            <a:r>
              <a:rPr lang="es-PA" dirty="0"/>
              <a:t>Se hablo de mejorar la función objetivo</a:t>
            </a:r>
          </a:p>
          <a:p>
            <a:pPr lvl="1"/>
            <a:r>
              <a:rPr lang="es-PA" dirty="0" err="1"/>
              <a:t>Reinforcement</a:t>
            </a:r>
            <a:r>
              <a:rPr lang="es-PA" dirty="0"/>
              <a:t> </a:t>
            </a:r>
            <a:r>
              <a:rPr lang="es-PA" dirty="0" err="1"/>
              <a:t>Learning</a:t>
            </a:r>
            <a:r>
              <a:rPr lang="es-PA" dirty="0"/>
              <a:t> y Neural Networks</a:t>
            </a:r>
          </a:p>
          <a:p>
            <a:pPr lvl="1"/>
            <a:r>
              <a:rPr lang="es-PA" dirty="0"/>
              <a:t>Después de 1M de juegos contra ella</a:t>
            </a:r>
          </a:p>
        </p:txBody>
      </p:sp>
      <p:pic>
        <p:nvPicPr>
          <p:cNvPr id="2050" name="Picture 2" descr="Image result for Chinook creator jonathan schaef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035" y="119191"/>
            <a:ext cx="3288745" cy="23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ogistel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922" y="2464904"/>
            <a:ext cx="3092957" cy="231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DGAMM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321" y="3392557"/>
            <a:ext cx="3058940" cy="30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12335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Go</a:t>
            </a:r>
            <a:r>
              <a:rPr lang="es-PA" dirty="0"/>
              <a:t> – </a:t>
            </a:r>
            <a:r>
              <a:rPr lang="es-PA" dirty="0" err="1"/>
              <a:t>MoGo</a:t>
            </a:r>
            <a:r>
              <a:rPr lang="es-PA" dirty="0"/>
              <a:t>  - [2017 también </a:t>
            </a:r>
            <a:r>
              <a:rPr lang="es-PA" dirty="0" err="1"/>
              <a:t>AlphaGo</a:t>
            </a:r>
            <a:r>
              <a:rPr lang="es-PA" dirty="0"/>
              <a:t>, no mencionado aquí]</a:t>
            </a:r>
          </a:p>
          <a:p>
            <a:pPr lvl="1"/>
            <a:r>
              <a:rPr lang="es-PA" dirty="0"/>
              <a:t>19 X 19 movimientos permitidos por cada cuadrado</a:t>
            </a:r>
          </a:p>
          <a:p>
            <a:pPr lvl="1"/>
            <a:r>
              <a:rPr lang="es-PA" dirty="0"/>
              <a:t>Demasiado para </a:t>
            </a:r>
            <a:r>
              <a:rPr lang="es-PA" dirty="0" err="1"/>
              <a:t>alpha</a:t>
            </a:r>
            <a:r>
              <a:rPr lang="es-PA" dirty="0"/>
              <a:t>-beta</a:t>
            </a:r>
          </a:p>
          <a:p>
            <a:pPr lvl="1"/>
            <a:r>
              <a:rPr lang="es-PA" dirty="0"/>
              <a:t>Factor de salto de 361</a:t>
            </a:r>
          </a:p>
          <a:p>
            <a:pPr lvl="1"/>
            <a:r>
              <a:rPr lang="es-PA" dirty="0"/>
              <a:t>Monte Carlo </a:t>
            </a:r>
            <a:r>
              <a:rPr lang="es-PA" dirty="0" err="1"/>
              <a:t>rollouts</a:t>
            </a:r>
            <a:endParaRPr lang="es-PA" dirty="0"/>
          </a:p>
          <a:p>
            <a:pPr lvl="1"/>
            <a:r>
              <a:rPr lang="es-PA" dirty="0"/>
              <a:t>El truco es decidir que movimiento hace el </a:t>
            </a:r>
            <a:r>
              <a:rPr lang="es-PA" dirty="0" err="1"/>
              <a:t>rollout</a:t>
            </a:r>
            <a:endParaRPr lang="es-PA" dirty="0"/>
          </a:p>
          <a:p>
            <a:pPr lvl="1"/>
            <a:r>
              <a:rPr lang="es-PA" dirty="0"/>
              <a:t>No hay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/>
              <a:t>Se uso un método llamado UCT</a:t>
            </a:r>
          </a:p>
          <a:p>
            <a:pPr lvl="2"/>
            <a:r>
              <a:rPr lang="es-PA" dirty="0" err="1"/>
              <a:t>Upper</a:t>
            </a:r>
            <a:r>
              <a:rPr lang="es-PA" dirty="0"/>
              <a:t> </a:t>
            </a:r>
            <a:r>
              <a:rPr lang="es-PA" dirty="0" err="1"/>
              <a:t>Confident</a:t>
            </a:r>
            <a:r>
              <a:rPr lang="es-PA" dirty="0"/>
              <a:t> </a:t>
            </a:r>
            <a:r>
              <a:rPr lang="es-PA" dirty="0" err="1"/>
              <a:t>Bound</a:t>
            </a:r>
            <a:r>
              <a:rPr lang="es-PA" dirty="0"/>
              <a:t> </a:t>
            </a:r>
            <a:r>
              <a:rPr lang="es-PA" dirty="0" err="1"/>
              <a:t>on</a:t>
            </a:r>
            <a:r>
              <a:rPr lang="es-PA" dirty="0"/>
              <a:t> </a:t>
            </a:r>
            <a:r>
              <a:rPr lang="es-PA" dirty="0" err="1"/>
              <a:t>Trees</a:t>
            </a:r>
            <a:endParaRPr lang="es-PA" dirty="0"/>
          </a:p>
          <a:p>
            <a:pPr lvl="2"/>
            <a:r>
              <a:rPr lang="es-PA" dirty="0"/>
              <a:t>Movimientos aleatorios las primeras iteraciones</a:t>
            </a:r>
          </a:p>
          <a:p>
            <a:pPr lvl="2"/>
            <a:r>
              <a:rPr lang="es-PA" dirty="0"/>
              <a:t>Este proceso llevaba a ganar</a:t>
            </a:r>
          </a:p>
          <a:p>
            <a:pPr lvl="2"/>
            <a:r>
              <a:rPr lang="es-PA" dirty="0"/>
              <a:t>‘</a:t>
            </a:r>
            <a:r>
              <a:rPr lang="es-PA" dirty="0" err="1"/>
              <a:t>Knowledge</a:t>
            </a:r>
            <a:r>
              <a:rPr lang="es-PA" dirty="0"/>
              <a:t> </a:t>
            </a:r>
            <a:r>
              <a:rPr lang="es-PA" dirty="0" err="1"/>
              <a:t>based</a:t>
            </a:r>
            <a:r>
              <a:rPr lang="es-PA" dirty="0"/>
              <a:t> rules’</a:t>
            </a:r>
          </a:p>
          <a:p>
            <a:pPr lvl="2"/>
            <a:r>
              <a:rPr lang="es-PA" dirty="0"/>
              <a:t>‘</a:t>
            </a:r>
            <a:r>
              <a:rPr lang="es-PA" dirty="0" err="1"/>
              <a:t>Limited</a:t>
            </a:r>
            <a:r>
              <a:rPr lang="es-PA" dirty="0"/>
              <a:t> Local </a:t>
            </a:r>
            <a:r>
              <a:rPr lang="es-PA" dirty="0" err="1"/>
              <a:t>Search</a:t>
            </a:r>
            <a:r>
              <a:rPr lang="es-PA" dirty="0"/>
              <a:t>’</a:t>
            </a:r>
          </a:p>
        </p:txBody>
      </p:sp>
      <p:pic>
        <p:nvPicPr>
          <p:cNvPr id="3074" name="Picture 2" descr="Image result for Go MoGo Monte Car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65" y="437030"/>
            <a:ext cx="3463235" cy="206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Go MoGo Monte Car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65" y="2871882"/>
            <a:ext cx="3031297" cy="2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0467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Bridge – Programa Bridge </a:t>
            </a:r>
            <a:r>
              <a:rPr lang="es-PA" dirty="0" err="1"/>
              <a:t>Baron</a:t>
            </a:r>
            <a:r>
              <a:rPr lang="es-PA" dirty="0"/>
              <a:t> – </a:t>
            </a:r>
            <a:r>
              <a:rPr lang="es-PA" dirty="0" err="1"/>
              <a:t>GIB’s</a:t>
            </a:r>
            <a:endParaRPr lang="es-PA" dirty="0"/>
          </a:p>
          <a:p>
            <a:pPr lvl="1"/>
            <a:r>
              <a:rPr lang="es-PA" dirty="0"/>
              <a:t>Multijugador</a:t>
            </a:r>
          </a:p>
          <a:p>
            <a:pPr lvl="1"/>
            <a:r>
              <a:rPr lang="es-PA" dirty="0"/>
              <a:t>Parcialmente observable</a:t>
            </a:r>
          </a:p>
          <a:p>
            <a:pPr lvl="1"/>
            <a:r>
              <a:rPr lang="es-PA" dirty="0"/>
              <a:t>4 jugadores, 2 parejas</a:t>
            </a:r>
          </a:p>
          <a:p>
            <a:pPr lvl="1"/>
            <a:r>
              <a:rPr lang="es-PA" dirty="0"/>
              <a:t>Requiere comunicación, tener información, pesos y probabilidades</a:t>
            </a:r>
          </a:p>
          <a:p>
            <a:pPr lvl="1"/>
            <a:r>
              <a:rPr lang="es-PA" dirty="0" err="1"/>
              <a:t>Finessing</a:t>
            </a:r>
            <a:r>
              <a:rPr lang="es-PA" dirty="0"/>
              <a:t>, </a:t>
            </a:r>
            <a:r>
              <a:rPr lang="es-PA" dirty="0" err="1"/>
              <a:t>squeezing</a:t>
            </a:r>
            <a:r>
              <a:rPr lang="es-PA" dirty="0"/>
              <a:t> (técnicas de bridge)</a:t>
            </a:r>
          </a:p>
          <a:p>
            <a:pPr lvl="1"/>
            <a:r>
              <a:rPr lang="es-PA" dirty="0"/>
              <a:t>Monte </a:t>
            </a:r>
            <a:r>
              <a:rPr lang="es-PA" dirty="0" err="1"/>
              <a:t>carlo</a:t>
            </a:r>
            <a:endParaRPr lang="es-PA" dirty="0"/>
          </a:p>
          <a:p>
            <a:pPr lvl="1"/>
            <a:r>
              <a:rPr lang="es-PA" dirty="0" err="1"/>
              <a:t>Explanation</a:t>
            </a:r>
            <a:r>
              <a:rPr lang="es-PA" dirty="0"/>
              <a:t> </a:t>
            </a:r>
            <a:r>
              <a:rPr lang="es-PA" dirty="0" err="1"/>
              <a:t>Based</a:t>
            </a:r>
            <a:r>
              <a:rPr lang="es-PA" dirty="0"/>
              <a:t> </a:t>
            </a:r>
            <a:r>
              <a:rPr lang="es-PA" dirty="0" err="1"/>
              <a:t>Generalization</a:t>
            </a:r>
            <a:endParaRPr lang="es-PA" dirty="0"/>
          </a:p>
          <a:p>
            <a:pPr lvl="1"/>
            <a:r>
              <a:rPr lang="es-PA" dirty="0" err="1"/>
              <a:t>GIBs</a:t>
            </a:r>
            <a:r>
              <a:rPr lang="es-PA" dirty="0"/>
              <a:t> opera mejor que el programa de </a:t>
            </a:r>
            <a:r>
              <a:rPr lang="es-PA" dirty="0" err="1"/>
              <a:t>Kriegspiel</a:t>
            </a:r>
            <a:endParaRPr lang="es-PA" dirty="0"/>
          </a:p>
          <a:p>
            <a:r>
              <a:rPr lang="es-PA" dirty="0" err="1"/>
              <a:t>Scrabble</a:t>
            </a:r>
            <a:r>
              <a:rPr lang="es-PA" dirty="0"/>
              <a:t> – QUACKLE </a:t>
            </a:r>
          </a:p>
          <a:p>
            <a:pPr lvl="1"/>
            <a:r>
              <a:rPr lang="es-PA" dirty="0"/>
              <a:t>Fácil de encontrar con diccionario la palaba de mayor </a:t>
            </a:r>
            <a:r>
              <a:rPr lang="es-PA" dirty="0" err="1"/>
              <a:t>prob</a:t>
            </a:r>
            <a:r>
              <a:rPr lang="es-PA" dirty="0"/>
              <a:t>.</a:t>
            </a:r>
          </a:p>
          <a:p>
            <a:pPr lvl="1"/>
            <a:r>
              <a:rPr lang="es-PA" dirty="0"/>
              <a:t>Parcialmente observable y estocástico</a:t>
            </a:r>
          </a:p>
          <a:p>
            <a:pPr lvl="1"/>
            <a:r>
              <a:rPr lang="es-PA" dirty="0"/>
              <a:t>No se sabe que letra dibujarán los jugadores</a:t>
            </a:r>
          </a:p>
          <a:p>
            <a:pPr lvl="1"/>
            <a:r>
              <a:rPr lang="es-PA" dirty="0"/>
              <a:t>Dificultades combinadas de </a:t>
            </a:r>
            <a:r>
              <a:rPr lang="es-PA" dirty="0" err="1"/>
              <a:t>backgammon</a:t>
            </a:r>
            <a:r>
              <a:rPr lang="es-PA" dirty="0"/>
              <a:t> y bridge</a:t>
            </a:r>
          </a:p>
          <a:p>
            <a:pPr lvl="1"/>
            <a:r>
              <a:rPr lang="es-PA" dirty="0"/>
              <a:t>2006 vence al campeón David </a:t>
            </a:r>
            <a:r>
              <a:rPr lang="es-PA" dirty="0" err="1"/>
              <a:t>Boys</a:t>
            </a:r>
            <a:r>
              <a:rPr lang="es-PA" dirty="0"/>
              <a:t> 3-2</a:t>
            </a:r>
          </a:p>
        </p:txBody>
      </p:sp>
      <p:pic>
        <p:nvPicPr>
          <p:cNvPr id="4098" name="Picture 2" descr="Image result for Bridge Baron computer bridge championsh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211" y="370300"/>
            <a:ext cx="4005120" cy="270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Quackle pro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25" y="3101570"/>
            <a:ext cx="4607775" cy="357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177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1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4100" name="Picture 4" descr="Image result for peter norvig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56" y="2024743"/>
            <a:ext cx="7112972" cy="4028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343065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Aproximaciones Alternativas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Algunos juegos son difíciles de llevar </a:t>
            </a:r>
          </a:p>
          <a:p>
            <a:pPr lvl="1"/>
            <a:r>
              <a:rPr lang="es-PA" dirty="0"/>
              <a:t>Se deben de hacer </a:t>
            </a:r>
            <a:r>
              <a:rPr lang="es-PA" dirty="0" err="1"/>
              <a:t>asumsiones</a:t>
            </a:r>
            <a:r>
              <a:rPr lang="es-PA" dirty="0"/>
              <a:t> y aproximaciones</a:t>
            </a:r>
          </a:p>
          <a:p>
            <a:pPr lvl="2"/>
            <a:r>
              <a:rPr lang="es-PA" dirty="0" err="1"/>
              <a:t>Minimax</a:t>
            </a:r>
            <a:endParaRPr lang="es-PA" dirty="0"/>
          </a:p>
          <a:p>
            <a:pPr lvl="2"/>
            <a:r>
              <a:rPr lang="es-PA" dirty="0"/>
              <a:t>Funciones de evaluación</a:t>
            </a:r>
          </a:p>
          <a:p>
            <a:pPr lvl="2"/>
            <a:r>
              <a:rPr lang="es-PA" dirty="0" err="1"/>
              <a:t>Alpha</a:t>
            </a:r>
            <a:r>
              <a:rPr lang="es-PA" dirty="0"/>
              <a:t>-Beta</a:t>
            </a:r>
          </a:p>
          <a:p>
            <a:r>
              <a:rPr lang="es-PA" dirty="0" err="1"/>
              <a:t>Minimax</a:t>
            </a:r>
            <a:r>
              <a:rPr lang="es-PA" dirty="0"/>
              <a:t> Heurístico</a:t>
            </a:r>
          </a:p>
          <a:p>
            <a:pPr lvl="1"/>
            <a:r>
              <a:rPr lang="es-PA" dirty="0"/>
              <a:t>Provee un nodo hijo hasta que las evaluaciones sean correctas</a:t>
            </a:r>
          </a:p>
          <a:p>
            <a:pPr lvl="1"/>
            <a:r>
              <a:rPr lang="es-PA" dirty="0"/>
              <a:t>Podemos llegar a elegir mal un nodo</a:t>
            </a:r>
          </a:p>
          <a:p>
            <a:r>
              <a:rPr lang="es-PA" dirty="0" err="1"/>
              <a:t>Alpha</a:t>
            </a:r>
            <a:r>
              <a:rPr lang="es-PA" dirty="0"/>
              <a:t> Beta</a:t>
            </a:r>
          </a:p>
          <a:p>
            <a:pPr lvl="1"/>
            <a:r>
              <a:rPr lang="es-PA" dirty="0"/>
              <a:t>Selecciona la mejor movida y calcula sus límites</a:t>
            </a:r>
          </a:p>
          <a:p>
            <a:r>
              <a:rPr lang="es-PA" dirty="0"/>
              <a:t>Meta razonamiento</a:t>
            </a:r>
          </a:p>
          <a:p>
            <a:pPr lvl="1"/>
            <a:r>
              <a:rPr lang="es-PA" dirty="0"/>
              <a:t>Realizar todas las computaciones que tengan las mejores decisiones y los mejores costos</a:t>
            </a:r>
          </a:p>
          <a:p>
            <a:pPr lvl="1"/>
            <a:r>
              <a:rPr lang="es-PA"/>
              <a:t>PARADISE – 1980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202" y="1471353"/>
            <a:ext cx="5486198" cy="21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5614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5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the new Electricity.</a:t>
            </a: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 -Andrew NG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506148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Vimos problemas que eran resueltos por espacio estado</a:t>
            </a:r>
          </a:p>
          <a:p>
            <a:pPr lvl="1"/>
            <a:r>
              <a:rPr lang="es-PA" dirty="0"/>
              <a:t>Heurística, prueba de el objetivo</a:t>
            </a:r>
          </a:p>
          <a:p>
            <a:pPr lvl="1"/>
            <a:r>
              <a:rPr lang="es-PA" dirty="0"/>
              <a:t>Atómico, indivisible</a:t>
            </a:r>
          </a:p>
          <a:p>
            <a:r>
              <a:rPr lang="es-PA" dirty="0"/>
              <a:t>Aquí:  Resolución de problemas más eficiente (CSP)</a:t>
            </a:r>
          </a:p>
          <a:p>
            <a:pPr lvl="1"/>
            <a:r>
              <a:rPr lang="es-PA" dirty="0"/>
              <a:t>Representado por factores para cada estado: grupo de variables y valores</a:t>
            </a:r>
          </a:p>
          <a:p>
            <a:pPr lvl="2"/>
            <a:r>
              <a:rPr lang="es-PA" dirty="0"/>
              <a:t>Solución =  Cuando cada variable alcanza su estado deseado</a:t>
            </a:r>
          </a:p>
          <a:p>
            <a:r>
              <a:rPr lang="es-PA" dirty="0"/>
              <a:t>Toma el estado general en vez del problema específico</a:t>
            </a:r>
          </a:p>
          <a:p>
            <a:r>
              <a:rPr lang="es-PA" dirty="0"/>
              <a:t>Trata de hacer uso de búsqueda pero esta vez eliminando espacios que violen restricciones.</a:t>
            </a:r>
          </a:p>
          <a:p>
            <a:r>
              <a:rPr lang="es-PA" dirty="0"/>
              <a:t>Definiendo Problemas de satisfacción de Restricciones:</a:t>
            </a:r>
          </a:p>
          <a:p>
            <a:pPr lvl="1"/>
            <a:r>
              <a:rPr lang="es-PA" dirty="0"/>
              <a:t>X, D, C</a:t>
            </a:r>
          </a:p>
          <a:p>
            <a:pPr lvl="1"/>
            <a:r>
              <a:rPr lang="es-PA" dirty="0"/>
              <a:t>X = Lista de variables [X1…</a:t>
            </a:r>
            <a:r>
              <a:rPr lang="es-PA" dirty="0" err="1"/>
              <a:t>Xn</a:t>
            </a:r>
            <a:r>
              <a:rPr lang="es-PA" dirty="0"/>
              <a:t>]</a:t>
            </a:r>
          </a:p>
          <a:p>
            <a:pPr lvl="1"/>
            <a:r>
              <a:rPr lang="es-PA" dirty="0"/>
              <a:t>D = Lista de </a:t>
            </a:r>
            <a:r>
              <a:rPr lang="es-PA" dirty="0" err="1"/>
              <a:t>dominions</a:t>
            </a:r>
            <a:r>
              <a:rPr lang="es-PA" dirty="0"/>
              <a:t> [D1… </a:t>
            </a:r>
            <a:r>
              <a:rPr lang="es-PA" dirty="0" err="1"/>
              <a:t>Dn</a:t>
            </a:r>
            <a:r>
              <a:rPr lang="es-PA" dirty="0"/>
              <a:t>]</a:t>
            </a:r>
          </a:p>
          <a:p>
            <a:pPr lvl="1"/>
            <a:r>
              <a:rPr lang="es-PA" dirty="0"/>
              <a:t>C = limitantes  que permiten las combinaciones de valores</a:t>
            </a:r>
          </a:p>
        </p:txBody>
      </p:sp>
    </p:spTree>
    <p:extLst>
      <p:ext uri="{BB962C8B-B14F-4D97-AF65-F5344CB8AC3E}">
        <p14:creationId xmlns:p14="http://schemas.microsoft.com/office/powerpoint/2010/main" val="69140418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Definiendo Problemas de Búsqueda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Dominios Di tienen valores {v1…, </a:t>
            </a:r>
            <a:r>
              <a:rPr lang="es-PA" dirty="0" err="1"/>
              <a:t>vk</a:t>
            </a:r>
            <a:r>
              <a:rPr lang="es-PA" dirty="0"/>
              <a:t>} para Xi.</a:t>
            </a:r>
          </a:p>
          <a:p>
            <a:r>
              <a:rPr lang="es-PA" dirty="0"/>
              <a:t>Las limitantes Ci son pares de &lt;alcance, relación&gt;</a:t>
            </a:r>
          </a:p>
          <a:p>
            <a:pPr lvl="1"/>
            <a:r>
              <a:rPr lang="es-PA" dirty="0"/>
              <a:t>Alcance = </a:t>
            </a:r>
            <a:r>
              <a:rPr lang="es-PA" dirty="0" err="1"/>
              <a:t>tuple</a:t>
            </a:r>
            <a:r>
              <a:rPr lang="es-PA" dirty="0"/>
              <a:t> de variables participando en la relación de constantes</a:t>
            </a:r>
          </a:p>
          <a:p>
            <a:pPr lvl="1"/>
            <a:r>
              <a:rPr lang="es-PA" dirty="0"/>
              <a:t>Relación = representa una lista de valores que satisfacen una constante</a:t>
            </a:r>
          </a:p>
          <a:p>
            <a:pPr lvl="2"/>
            <a:r>
              <a:rPr lang="es-PA" dirty="0"/>
              <a:t>Sí X1, X2 satisfacen {A, B},</a:t>
            </a:r>
          </a:p>
          <a:p>
            <a:pPr lvl="2"/>
            <a:r>
              <a:rPr lang="es-PA" dirty="0"/>
              <a:t>C = {(X1, X2), [(A,B), (B,A)} </a:t>
            </a:r>
            <a:r>
              <a:rPr lang="es-PA" dirty="0" err="1"/>
              <a:t>ó</a:t>
            </a:r>
            <a:r>
              <a:rPr lang="es-PA" dirty="0"/>
              <a:t> {(X1,X2), X1</a:t>
            </a:r>
            <a:r>
              <a:rPr lang="es-PA" dirty="0">
                <a:sym typeface="Symbol" panose="05050102010706020507" pitchFamily="18" charset="2"/>
              </a:rPr>
              <a:t>X2</a:t>
            </a:r>
          </a:p>
          <a:p>
            <a:r>
              <a:rPr lang="es-PA" dirty="0">
                <a:sym typeface="Symbol" panose="05050102010706020507" pitchFamily="18" charset="2"/>
              </a:rPr>
              <a:t>Pare resolver un CSP cada estado debe tener una asignación de valores de variables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{Xi = vi, </a:t>
            </a:r>
            <a:r>
              <a:rPr lang="es-PA" dirty="0" err="1">
                <a:sym typeface="Symbol" panose="05050102010706020507" pitchFamily="18" charset="2"/>
              </a:rPr>
              <a:t>Xj</a:t>
            </a:r>
            <a:r>
              <a:rPr lang="es-PA" dirty="0">
                <a:sym typeface="Symbol" panose="05050102010706020507" pitchFamily="18" charset="2"/>
              </a:rPr>
              <a:t> = </a:t>
            </a:r>
            <a:r>
              <a:rPr lang="es-PA" dirty="0" err="1">
                <a:sym typeface="Symbol" panose="05050102010706020507" pitchFamily="18" charset="2"/>
              </a:rPr>
              <a:t>vj</a:t>
            </a:r>
            <a:r>
              <a:rPr lang="es-PA" dirty="0">
                <a:sym typeface="Symbol" panose="05050102010706020507" pitchFamily="18" charset="2"/>
              </a:rPr>
              <a:t>, …}.  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Asignación legal o consistente = asignación que no viola una característica</a:t>
            </a:r>
          </a:p>
          <a:p>
            <a:pPr lvl="1"/>
            <a:r>
              <a:rPr lang="es-PA" dirty="0"/>
              <a:t>Asignación completa = donde cada variable es asignada y tiene solución consistente</a:t>
            </a:r>
          </a:p>
          <a:p>
            <a:pPr lvl="1"/>
            <a:r>
              <a:rPr lang="es-PA" dirty="0"/>
              <a:t>Asignación parcial = asigna algunos valores a algunas variables</a:t>
            </a:r>
          </a:p>
        </p:txBody>
      </p:sp>
    </p:spTree>
    <p:extLst>
      <p:ext uri="{BB962C8B-B14F-4D97-AF65-F5344CB8AC3E}">
        <p14:creationId xmlns:p14="http://schemas.microsoft.com/office/powerpoint/2010/main" val="11479714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Ejemplo Coloreando un Mapa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843149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Si deseamos colorear por áreas… </a:t>
            </a:r>
          </a:p>
          <a:p>
            <a:pPr lvl="1"/>
            <a:r>
              <a:rPr lang="es-PA" dirty="0"/>
              <a:t>Rojo, verde, azul y regiones cercanas no repiten color</a:t>
            </a:r>
          </a:p>
          <a:p>
            <a:r>
              <a:rPr lang="es-PA" dirty="0"/>
              <a:t>Formulación del problema</a:t>
            </a:r>
          </a:p>
          <a:p>
            <a:pPr lvl="1"/>
            <a:r>
              <a:rPr lang="es-PA" dirty="0"/>
              <a:t>X = {WA, NT, SA, Q, NSW, V, T}</a:t>
            </a:r>
          </a:p>
          <a:p>
            <a:pPr lvl="1"/>
            <a:r>
              <a:rPr lang="es-PA" dirty="0"/>
              <a:t>Di = {rojo, verde, azul}</a:t>
            </a:r>
          </a:p>
          <a:p>
            <a:r>
              <a:rPr lang="es-PA" dirty="0"/>
              <a:t>9 limitantes</a:t>
            </a:r>
          </a:p>
          <a:p>
            <a:pPr lvl="1"/>
            <a:r>
              <a:rPr lang="es-PA" dirty="0"/>
              <a:t>C = {SA</a:t>
            </a:r>
            <a:r>
              <a:rPr lang="es-PA" dirty="0">
                <a:sym typeface="Symbol" panose="05050102010706020507" pitchFamily="18" charset="2"/>
              </a:rPr>
              <a:t>WA, SANT, SAQ, SANSW, SAV, 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NT WA, NTQ, Q NSW, NSWV}</a:t>
            </a:r>
          </a:p>
          <a:p>
            <a:pPr lvl="2"/>
            <a:r>
              <a:rPr lang="es-PA" dirty="0">
                <a:sym typeface="Symbol" panose="05050102010706020507" pitchFamily="18" charset="2"/>
              </a:rPr>
              <a:t>SA  WA es lo mismo a {(SA,WA), SAWA}</a:t>
            </a:r>
          </a:p>
          <a:p>
            <a:pPr lvl="3"/>
            <a:r>
              <a:rPr lang="es-PA" dirty="0">
                <a:sym typeface="Symbol" panose="05050102010706020507" pitchFamily="18" charset="2"/>
              </a:rPr>
              <a:t>{(rojo, verde), (rojo, azul), (verde, rojo), </a:t>
            </a:r>
          </a:p>
          <a:p>
            <a:pPr lvl="3"/>
            <a:r>
              <a:rPr lang="es-PA" dirty="0">
                <a:sym typeface="Symbol" panose="05050102010706020507" pitchFamily="18" charset="2"/>
              </a:rPr>
              <a:t>(verde, azul), (azul, rojo), (azul, verde)}</a:t>
            </a:r>
          </a:p>
          <a:p>
            <a:r>
              <a:rPr lang="es-PA" dirty="0">
                <a:sym typeface="Symbol" panose="05050102010706020507" pitchFamily="18" charset="2"/>
              </a:rPr>
              <a:t>Soluciones (1 de ellas)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{WA = rojo, NT=verde, Q =rojo, NSW = verde, V = rojo, SA = azul, T = rojo}</a:t>
            </a:r>
          </a:p>
          <a:p>
            <a:r>
              <a:rPr lang="es-PA" dirty="0">
                <a:sym typeface="Symbol" panose="05050102010706020507" pitchFamily="18" charset="2"/>
              </a:rPr>
              <a:t>También se puede representar por una gráfica de limitantes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890" y="771088"/>
            <a:ext cx="4650509" cy="1988679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993477" y="2871884"/>
            <a:ext cx="5855906" cy="2805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Porqué representar un CSP</a:t>
            </a:r>
          </a:p>
          <a:p>
            <a:pPr lvl="1"/>
            <a:r>
              <a:rPr lang="es-PA" dirty="0"/>
              <a:t>Fácil diseñar un problema vs SP</a:t>
            </a:r>
          </a:p>
          <a:p>
            <a:pPr lvl="1"/>
            <a:r>
              <a:rPr lang="es-PA" dirty="0"/>
              <a:t>Más rápidos que espacio estado (elimina)</a:t>
            </a:r>
          </a:p>
          <a:p>
            <a:pPr lvl="2"/>
            <a:r>
              <a:rPr lang="es-PA" dirty="0"/>
              <a:t>{SA = azul} 3^5 a 2^5 asignaciones</a:t>
            </a:r>
          </a:p>
          <a:p>
            <a:pPr lvl="1"/>
            <a:r>
              <a:rPr lang="es-PA" dirty="0" err="1"/>
              <a:t>Asignacions</a:t>
            </a:r>
            <a:r>
              <a:rPr lang="es-PA" dirty="0"/>
              <a:t> parciales no son una solución</a:t>
            </a:r>
          </a:p>
        </p:txBody>
      </p:sp>
    </p:spTree>
    <p:extLst>
      <p:ext uri="{BB962C8B-B14F-4D97-AF65-F5344CB8AC3E}">
        <p14:creationId xmlns:p14="http://schemas.microsoft.com/office/powerpoint/2010/main" val="350950516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Ejemplo Ensamblaje en Fábrica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2428" y="1471353"/>
                <a:ext cx="9300172" cy="518137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s-PA" dirty="0"/>
                  <a:t>Cada tarea de la línea de ensamble es una variable</a:t>
                </a:r>
              </a:p>
              <a:p>
                <a:r>
                  <a:rPr lang="es-PA" dirty="0"/>
                  <a:t>valor = es el tiempo de la tarea</a:t>
                </a:r>
              </a:p>
              <a:p>
                <a:r>
                  <a:rPr lang="es-PA" dirty="0"/>
                  <a:t>Limitante = cada tarea debe ejecutarse una tras otra</a:t>
                </a:r>
              </a:p>
              <a:p>
                <a:pPr lvl="1"/>
                <a:r>
                  <a:rPr lang="es-PA" dirty="0"/>
                  <a:t>Rueda antes de chasis</a:t>
                </a:r>
              </a:p>
              <a:p>
                <a:r>
                  <a:rPr lang="es-PA" dirty="0" err="1"/>
                  <a:t>p.e</a:t>
                </a:r>
                <a:r>
                  <a:rPr lang="es-PA" dirty="0"/>
                  <a:t>. si son 15 tareas: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sz="1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= {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𝐼𝑛𝑠𝑝𝑒𝑐𝑡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PA" sz="1400" dirty="0"/>
              </a:p>
              <a:p>
                <a:r>
                  <a:rPr lang="es-PA" dirty="0"/>
                  <a:t>Limitantes en este caso son de </a:t>
                </a:r>
                <a:r>
                  <a:rPr lang="es-PA" dirty="0" err="1"/>
                  <a:t>precendencia</a:t>
                </a:r>
                <a:r>
                  <a:rPr lang="es-PA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PA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/>
              </a:p>
              <a:p>
                <a:r>
                  <a:rPr lang="es-PA" dirty="0"/>
                  <a:t>Digamos que hay que apretar la rueda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/>
              </a:p>
              <a:p>
                <a:r>
                  <a:rPr lang="es-PA" dirty="0"/>
                  <a:t>Una limitante disyuntiva sería si tienen que usar más de 1 persona la herramienta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s-PA" dirty="0"/>
                  <a:t> 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Parece </a:t>
                </a:r>
                <a:r>
                  <a:rPr lang="es-PA" dirty="0" err="1"/>
                  <a:t>compicado</a:t>
                </a:r>
                <a:r>
                  <a:rPr lang="es-PA" dirty="0"/>
                  <a:t> pero reduce selecciones</a:t>
                </a:r>
              </a:p>
              <a:p>
                <a:pPr lvl="1"/>
                <a:r>
                  <a:rPr lang="es-PA" dirty="0"/>
                  <a:t>Se necesita una tarea de inspección de </a:t>
                </a:r>
                <a:r>
                  <a:rPr lang="es-PA" dirty="0" err="1"/>
                  <a:t>X+dx</a:t>
                </a:r>
                <a:r>
                  <a:rPr lang="es-PA" dirty="0"/>
                  <a:t> &lt;= </a:t>
                </a:r>
                <a:r>
                  <a:rPr lang="es-PA" dirty="0" err="1"/>
                  <a:t>Inspect</a:t>
                </a:r>
                <a:r>
                  <a:rPr lang="es-PA" dirty="0"/>
                  <a:t>.</a:t>
                </a:r>
              </a:p>
              <a:p>
                <a:r>
                  <a:rPr lang="es-PA" dirty="0"/>
                  <a:t>Digamos que lo requerimos en 30 min Di = [1,2,3,…,27]</a:t>
                </a:r>
              </a:p>
              <a:p>
                <a:pPr lvl="1"/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28" y="1471353"/>
                <a:ext cx="9300172" cy="5181374"/>
              </a:xfrm>
              <a:blipFill>
                <a:blip r:embed="rId2"/>
                <a:stretch>
                  <a:fillRect l="-131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contenido 2"/>
          <p:cNvSpPr txBox="1">
            <a:spLocks/>
          </p:cNvSpPr>
          <p:nvPr/>
        </p:nvSpPr>
        <p:spPr>
          <a:xfrm>
            <a:off x="7785868" y="5093706"/>
            <a:ext cx="4567306" cy="210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Dependiendo del tipo de problema</a:t>
            </a:r>
          </a:p>
          <a:p>
            <a:r>
              <a:rPr lang="es-PA" dirty="0"/>
              <a:t>CSP puede complicar algo que</a:t>
            </a:r>
          </a:p>
          <a:p>
            <a:r>
              <a:rPr lang="es-PA" dirty="0"/>
              <a:t>En búsqueda sea sencillo</a:t>
            </a:r>
          </a:p>
        </p:txBody>
      </p:sp>
    </p:spTree>
    <p:extLst>
      <p:ext uri="{BB962C8B-B14F-4D97-AF65-F5344CB8AC3E}">
        <p14:creationId xmlns:p14="http://schemas.microsoft.com/office/powerpoint/2010/main" val="180404042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CSP es para variables discretas, dominios finitos.</a:t>
            </a:r>
          </a:p>
          <a:p>
            <a:pPr lvl="1"/>
            <a:r>
              <a:rPr lang="es-PA" dirty="0"/>
              <a:t>8 reinas, Q1@Q8 = variables, Di={1,2…8}</a:t>
            </a:r>
          </a:p>
          <a:p>
            <a:r>
              <a:rPr lang="es-PA" dirty="0"/>
              <a:t>Un dominio discreto puede ser infinito</a:t>
            </a:r>
          </a:p>
          <a:p>
            <a:pPr lvl="1"/>
            <a:r>
              <a:rPr lang="es-PA" dirty="0"/>
              <a:t>No ubicamos un tiempo de finalización</a:t>
            </a:r>
          </a:p>
          <a:p>
            <a:r>
              <a:rPr lang="es-PA" dirty="0"/>
              <a:t>Debe haber un lenguaje limitado </a:t>
            </a:r>
            <a:r>
              <a:rPr lang="es-PA" dirty="0" err="1"/>
              <a:t>apra</a:t>
            </a:r>
            <a:r>
              <a:rPr lang="es-PA" dirty="0"/>
              <a:t> entender restricciones</a:t>
            </a:r>
          </a:p>
          <a:p>
            <a:pPr lvl="1"/>
            <a:r>
              <a:rPr lang="es-PA" dirty="0"/>
              <a:t>T1 + d1 &lt; T2</a:t>
            </a:r>
          </a:p>
          <a:p>
            <a:r>
              <a:rPr lang="es-PA" dirty="0"/>
              <a:t>Existen soluciones especiales para restricciones limitadas</a:t>
            </a:r>
          </a:p>
          <a:p>
            <a:r>
              <a:rPr lang="es-PA" dirty="0"/>
              <a:t>Algoritmos no lineales necesitan de restricciones no lineales</a:t>
            </a:r>
          </a:p>
          <a:p>
            <a:r>
              <a:rPr lang="es-PA" dirty="0"/>
              <a:t>Restricciones continuas son comunes en problemas reales</a:t>
            </a:r>
          </a:p>
          <a:p>
            <a:pPr lvl="1"/>
            <a:r>
              <a:rPr lang="es-PA" dirty="0"/>
              <a:t>Tiempo de inicio y fin de experimentos en el Hubble</a:t>
            </a:r>
          </a:p>
          <a:p>
            <a:r>
              <a:rPr lang="es-PA" dirty="0"/>
              <a:t>Programación lineal son un </a:t>
            </a:r>
            <a:r>
              <a:rPr lang="es-PA" dirty="0" err="1"/>
              <a:t>ejeplo</a:t>
            </a:r>
            <a:r>
              <a:rPr lang="es-PA" dirty="0"/>
              <a:t> de CSP de dominio continuo</a:t>
            </a:r>
          </a:p>
        </p:txBody>
      </p:sp>
    </p:spTree>
    <p:extLst>
      <p:ext uri="{BB962C8B-B14F-4D97-AF65-F5344CB8AC3E}">
        <p14:creationId xmlns:p14="http://schemas.microsoft.com/office/powerpoint/2010/main" val="33557513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Restricción más común es la limitante unaria</a:t>
            </a:r>
          </a:p>
          <a:p>
            <a:pPr lvl="1"/>
            <a:r>
              <a:rPr lang="es-PA" dirty="0"/>
              <a:t>Restringe el valor a una sola variable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 del mapa en </a:t>
            </a:r>
            <a:r>
              <a:rPr lang="es-PA" dirty="0" err="1"/>
              <a:t>SA</a:t>
            </a:r>
            <a:r>
              <a:rPr lang="es-PA" dirty="0" err="1">
                <a:sym typeface="Symbol" panose="05050102010706020507" pitchFamily="18" charset="2"/>
              </a:rPr>
              <a:t></a:t>
            </a:r>
            <a:r>
              <a:rPr lang="es-PA" dirty="0" err="1"/>
              <a:t>verde</a:t>
            </a:r>
            <a:endParaRPr lang="es-PA" dirty="0"/>
          </a:p>
          <a:p>
            <a:r>
              <a:rPr lang="es-PA" dirty="0"/>
              <a:t>Restricción binaria relaciona dos variables SA</a:t>
            </a:r>
            <a:r>
              <a:rPr lang="es-PA" dirty="0">
                <a:sym typeface="Symbol" panose="05050102010706020507" pitchFamily="18" charset="2"/>
              </a:rPr>
              <a:t></a:t>
            </a:r>
            <a:r>
              <a:rPr lang="es-PA" dirty="0"/>
              <a:t>NSW</a:t>
            </a:r>
          </a:p>
          <a:p>
            <a:pPr lvl="1"/>
            <a:r>
              <a:rPr lang="es-PA" dirty="0"/>
              <a:t>Como en la gráfica</a:t>
            </a:r>
          </a:p>
          <a:p>
            <a:pPr lvl="1"/>
            <a:r>
              <a:rPr lang="es-PA" dirty="0"/>
              <a:t>Pero podemos definir restricciones de más altas dimensiones</a:t>
            </a:r>
          </a:p>
          <a:p>
            <a:r>
              <a:rPr lang="es-PA" dirty="0"/>
              <a:t>Restricción global es aquella que envuelve números arbitrarios</a:t>
            </a:r>
          </a:p>
          <a:p>
            <a:pPr lvl="1"/>
            <a:r>
              <a:rPr lang="es-PA" dirty="0" err="1"/>
              <a:t>Alldiff</a:t>
            </a:r>
            <a:r>
              <a:rPr lang="es-PA" dirty="0"/>
              <a:t> = todas las variables involucradas tienen diferentes valores</a:t>
            </a:r>
          </a:p>
          <a:p>
            <a:pPr lvl="1"/>
            <a:r>
              <a:rPr lang="es-PA" dirty="0"/>
              <a:t>Sudoku</a:t>
            </a:r>
          </a:p>
          <a:p>
            <a:pPr lvl="1"/>
            <a:r>
              <a:rPr lang="es-PA" dirty="0"/>
              <a:t>Problemas </a:t>
            </a:r>
            <a:r>
              <a:rPr lang="es-PA" dirty="0" err="1"/>
              <a:t>criptaritmicos</a:t>
            </a:r>
            <a:endParaRPr lang="es-PA" dirty="0"/>
          </a:p>
          <a:p>
            <a:pPr lvl="2"/>
            <a:r>
              <a:rPr lang="es-PA" dirty="0"/>
              <a:t>Letras representa diferentes dígitos</a:t>
            </a:r>
          </a:p>
          <a:p>
            <a:pPr lvl="2"/>
            <a:r>
              <a:rPr lang="es-PA" dirty="0" err="1"/>
              <a:t>Cxx</a:t>
            </a:r>
            <a:r>
              <a:rPr lang="es-PA" dirty="0"/>
              <a:t> son variables auxiliares (</a:t>
            </a:r>
            <a:r>
              <a:rPr lang="es-PA" dirty="0" err="1"/>
              <a:t>carry</a:t>
            </a:r>
            <a:r>
              <a:rPr lang="es-PA" dirty="0"/>
              <a:t>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836" y="1471353"/>
            <a:ext cx="5199306" cy="202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701" y="4987636"/>
            <a:ext cx="3747448" cy="149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1438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Otra manera es construir </a:t>
            </a:r>
            <a:r>
              <a:rPr lang="es-PA" dirty="0" err="1"/>
              <a:t>uan</a:t>
            </a:r>
            <a:r>
              <a:rPr lang="es-PA" dirty="0"/>
              <a:t> gráfica dual para representar un problema n-CSP</a:t>
            </a:r>
          </a:p>
          <a:p>
            <a:pPr lvl="1"/>
            <a:r>
              <a:rPr lang="es-PA" dirty="0"/>
              <a:t>{X,Y,Z}</a:t>
            </a:r>
          </a:p>
          <a:p>
            <a:pPr lvl="1"/>
            <a:r>
              <a:rPr lang="es-PA" dirty="0"/>
              <a:t>{(X,Y,Z,C1) y {(X,Y,Z,C2)}</a:t>
            </a:r>
          </a:p>
          <a:p>
            <a:pPr lvl="1"/>
            <a:r>
              <a:rPr lang="es-PA" dirty="0"/>
              <a:t>Variables = {C1,C2}</a:t>
            </a:r>
          </a:p>
          <a:p>
            <a:r>
              <a:rPr lang="es-PA" dirty="0"/>
              <a:t>Se prefiere restricción global vs una </a:t>
            </a:r>
            <a:r>
              <a:rPr lang="es-PA" dirty="0" err="1"/>
              <a:t>Alldiff</a:t>
            </a:r>
            <a:r>
              <a:rPr lang="es-PA" dirty="0"/>
              <a:t> porque:</a:t>
            </a:r>
          </a:p>
          <a:p>
            <a:pPr lvl="1"/>
            <a:r>
              <a:rPr lang="es-PA" dirty="0"/>
              <a:t>Es fácil y menos propensa a error</a:t>
            </a:r>
          </a:p>
          <a:p>
            <a:pPr lvl="1"/>
            <a:r>
              <a:rPr lang="es-PA" dirty="0"/>
              <a:t>Es posible realizar un algoritmo de inferencia</a:t>
            </a:r>
          </a:p>
          <a:p>
            <a:r>
              <a:rPr lang="es-PA" dirty="0"/>
              <a:t>Muchos problemas reales tienen restricciones optimizadas preferenciales</a:t>
            </a:r>
          </a:p>
          <a:p>
            <a:pPr lvl="1"/>
            <a:r>
              <a:rPr lang="es-PA" dirty="0"/>
              <a:t>Clases de universidad (agendar horarios)</a:t>
            </a:r>
          </a:p>
        </p:txBody>
      </p:sp>
    </p:spTree>
    <p:extLst>
      <p:ext uri="{BB962C8B-B14F-4D97-AF65-F5344CB8AC3E}">
        <p14:creationId xmlns:p14="http://schemas.microsoft.com/office/powerpoint/2010/main" val="97325511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En espacio estado solo se hace búsqueda</a:t>
            </a:r>
          </a:p>
          <a:p>
            <a:r>
              <a:rPr lang="es-PA" dirty="0"/>
              <a:t>En CSP</a:t>
            </a:r>
          </a:p>
          <a:p>
            <a:pPr lvl="1"/>
            <a:r>
              <a:rPr lang="es-PA" dirty="0"/>
              <a:t>Se puede buscar (asignación de variables a posibilidades)</a:t>
            </a:r>
          </a:p>
          <a:p>
            <a:pPr lvl="1"/>
            <a:r>
              <a:rPr lang="es-PA" dirty="0"/>
              <a:t>Realizar algún tipo de inferencia (propagación de la restricción)</a:t>
            </a:r>
          </a:p>
          <a:p>
            <a:pPr lvl="2"/>
            <a:r>
              <a:rPr lang="es-PA" dirty="0"/>
              <a:t>Reducir la restricción de una variable reduce los valores de otra</a:t>
            </a:r>
          </a:p>
          <a:p>
            <a:pPr lvl="1"/>
            <a:r>
              <a:rPr lang="es-PA" dirty="0"/>
              <a:t>Hay consistencia local</a:t>
            </a:r>
          </a:p>
          <a:p>
            <a:pPr lvl="2"/>
            <a:r>
              <a:rPr lang="es-PA" dirty="0"/>
              <a:t>Si se trata como gráfica y cada restricción binaria como un arco se pueden eliminar inconsistencias de la gráfica.</a:t>
            </a:r>
          </a:p>
          <a:p>
            <a:r>
              <a:rPr lang="es-PA" dirty="0"/>
              <a:t>Consistencia del nodo</a:t>
            </a:r>
          </a:p>
          <a:p>
            <a:pPr lvl="1"/>
            <a:r>
              <a:rPr lang="es-PA" dirty="0"/>
              <a:t>Los valores de la variable del dominio satisfacen las restricciones unarias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. Para SA en colorear el mapa empezamos con {rojo, verde, azul}</a:t>
            </a:r>
          </a:p>
          <a:p>
            <a:pPr lvl="1"/>
            <a:r>
              <a:rPr lang="es-PA" dirty="0"/>
              <a:t>Como no puede ser verde se termina en {rojo, azul}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632"/>
          <a:stretch/>
        </p:blipFill>
        <p:spPr>
          <a:xfrm>
            <a:off x="9749307" y="4705846"/>
            <a:ext cx="2295835" cy="198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85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- ¿Qué Es?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/>
              <a:t>Nos hacemos llamar homo-sapiens</a:t>
            </a:r>
          </a:p>
          <a:p>
            <a:pPr lvl="1"/>
            <a:r>
              <a:rPr lang="es-PA" dirty="0"/>
              <a:t>Estudiamos como pensamos</a:t>
            </a:r>
          </a:p>
          <a:p>
            <a:pPr lvl="1"/>
            <a:r>
              <a:rPr lang="es-PA" dirty="0"/>
              <a:t>Percibir, entender, predecir, manipular el mundo</a:t>
            </a:r>
          </a:p>
          <a:p>
            <a:pPr lvl="1"/>
            <a:endParaRPr lang="es-PA" dirty="0"/>
          </a:p>
          <a:p>
            <a:r>
              <a:rPr lang="es-PA" dirty="0"/>
              <a:t>Inteligencia Artificial</a:t>
            </a:r>
          </a:p>
          <a:p>
            <a:pPr lvl="1"/>
            <a:r>
              <a:rPr lang="es-PA" dirty="0"/>
              <a:t>Entender</a:t>
            </a:r>
          </a:p>
          <a:p>
            <a:pPr lvl="1"/>
            <a:r>
              <a:rPr lang="es-PA" dirty="0"/>
              <a:t>Construir Sistemas “Inteligentes”</a:t>
            </a:r>
            <a:endParaRPr lang="en-US" dirty="0"/>
          </a:p>
        </p:txBody>
      </p:sp>
      <p:pic>
        <p:nvPicPr>
          <p:cNvPr id="2050" name="Picture 2" descr="Image result for homo sapi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1460770"/>
            <a:ext cx="4766388" cy="2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 mo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3983081"/>
            <a:ext cx="4259488" cy="2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9611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Consistencia de Arco</a:t>
            </a:r>
          </a:p>
          <a:p>
            <a:pPr lvl="1"/>
            <a:r>
              <a:rPr lang="es-PA" dirty="0"/>
              <a:t>Si cada valor en su dominio satisface las restricciones binarias.  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Y = X^2. {(</a:t>
            </a:r>
            <a:r>
              <a:rPr lang="es-PA" dirty="0" err="1"/>
              <a:t>x,y</a:t>
            </a:r>
            <a:r>
              <a:rPr lang="es-PA" dirty="0"/>
              <a:t>), {(0,0), (1,1), (2,4), (3,9)}}</a:t>
            </a:r>
          </a:p>
          <a:p>
            <a:pPr lvl="1"/>
            <a:r>
              <a:rPr lang="es-PA" dirty="0"/>
              <a:t>Dominio X = {0,1,2,3}, Dominio Y = {0,1,4,9}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(SA, WA)</a:t>
            </a:r>
          </a:p>
          <a:p>
            <a:pPr lvl="2"/>
            <a:r>
              <a:rPr lang="es-PA" dirty="0"/>
              <a:t>{(</a:t>
            </a:r>
            <a:r>
              <a:rPr lang="es-PA" dirty="0" err="1"/>
              <a:t>r,v</a:t>
            </a:r>
            <a:r>
              <a:rPr lang="es-PA" dirty="0"/>
              <a:t>), (</a:t>
            </a:r>
            <a:r>
              <a:rPr lang="es-PA" dirty="0" err="1"/>
              <a:t>r,a</a:t>
            </a:r>
            <a:r>
              <a:rPr lang="es-PA" dirty="0"/>
              <a:t>), (</a:t>
            </a:r>
            <a:r>
              <a:rPr lang="es-PA" dirty="0" err="1"/>
              <a:t>v,r</a:t>
            </a:r>
            <a:r>
              <a:rPr lang="es-PA" dirty="0"/>
              <a:t>), (</a:t>
            </a:r>
            <a:r>
              <a:rPr lang="es-PA" dirty="0" err="1"/>
              <a:t>v,a</a:t>
            </a:r>
            <a:r>
              <a:rPr lang="es-PA" dirty="0"/>
              <a:t>), (</a:t>
            </a:r>
            <a:r>
              <a:rPr lang="es-PA" dirty="0" err="1"/>
              <a:t>b,r</a:t>
            </a:r>
            <a:r>
              <a:rPr lang="es-PA" dirty="0"/>
              <a:t>), (</a:t>
            </a:r>
            <a:r>
              <a:rPr lang="es-PA" dirty="0" err="1"/>
              <a:t>b,g</a:t>
            </a:r>
            <a:r>
              <a:rPr lang="es-PA" dirty="0"/>
              <a:t>)}</a:t>
            </a:r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1"/>
            <a:r>
              <a:rPr lang="es-PA" dirty="0"/>
              <a:t>Complejidad O(d^2) en tiempo</a:t>
            </a:r>
          </a:p>
          <a:p>
            <a:pPr lvl="1"/>
            <a:r>
              <a:rPr lang="es-PA" dirty="0"/>
              <a:t>Peor caso O(cd^3)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283" y="2395469"/>
            <a:ext cx="6522201" cy="401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7037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Consistencia de Ruta</a:t>
            </a:r>
          </a:p>
          <a:p>
            <a:pPr lvl="1"/>
            <a:r>
              <a:rPr lang="es-PA" dirty="0"/>
              <a:t>La consistencia de arco reduce el dominio de variables</a:t>
            </a:r>
          </a:p>
          <a:p>
            <a:pPr lvl="2"/>
            <a:r>
              <a:rPr lang="es-PA" dirty="0"/>
              <a:t>A veces soluciona reduciendo el dominio a 1</a:t>
            </a:r>
          </a:p>
          <a:p>
            <a:pPr lvl="2"/>
            <a:r>
              <a:rPr lang="es-PA" dirty="0"/>
              <a:t>O no resuelve (dominio = 0)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mapa de Australia</a:t>
            </a:r>
          </a:p>
          <a:p>
            <a:pPr lvl="2"/>
            <a:r>
              <a:rPr lang="es-PA" dirty="0"/>
              <a:t>Con dos colores no se puede resolver el problema, se necesitan los 3</a:t>
            </a:r>
          </a:p>
          <a:p>
            <a:pPr lvl="1"/>
            <a:r>
              <a:rPr lang="es-PA" dirty="0"/>
              <a:t>Observar el camino de {WA, SA} hacia la ruta de NT</a:t>
            </a:r>
          </a:p>
          <a:p>
            <a:pPr lvl="2"/>
            <a:r>
              <a:rPr lang="es-PA" dirty="0"/>
              <a:t>{WA = A, SA = R} ni </a:t>
            </a:r>
            <a:r>
              <a:rPr lang="es-PA" dirty="0" err="1"/>
              <a:t>visceversa</a:t>
            </a:r>
            <a:r>
              <a:rPr lang="es-PA" dirty="0"/>
              <a:t> para la ruta NT</a:t>
            </a:r>
          </a:p>
          <a:p>
            <a:pPr lvl="2"/>
            <a:r>
              <a:rPr lang="es-PA" dirty="0"/>
              <a:t>Quedamos eliminando ambas sin asignación a {WA, SA}</a:t>
            </a:r>
          </a:p>
          <a:p>
            <a:pPr lvl="2"/>
            <a:r>
              <a:rPr lang="es-PA" dirty="0"/>
              <a:t>Existe un algoritmo que puede utilizarse para resolver este problema PC-2 (</a:t>
            </a:r>
            <a:r>
              <a:rPr lang="es-PA" dirty="0" err="1"/>
              <a:t>Marcworth</a:t>
            </a:r>
            <a:r>
              <a:rPr lang="es-PA" dirty="0"/>
              <a:t> 1977)</a:t>
            </a:r>
          </a:p>
          <a:p>
            <a:pPr lvl="2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50186757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Consistencia K: Fuertes formas de propagación</a:t>
            </a:r>
          </a:p>
          <a:p>
            <a:pPr lvl="1"/>
            <a:r>
              <a:rPr lang="es-PA" dirty="0"/>
              <a:t>CSP es K consistente si para k-1 variables y asignaciones consistentes de variables el valor puede ser asignado a la variable k-</a:t>
            </a:r>
            <a:r>
              <a:rPr lang="es-PA" dirty="0" err="1"/>
              <a:t>esima</a:t>
            </a:r>
            <a:r>
              <a:rPr lang="es-PA" dirty="0"/>
              <a:t>.</a:t>
            </a:r>
          </a:p>
          <a:p>
            <a:pPr lvl="1"/>
            <a:r>
              <a:rPr lang="es-PA" dirty="0"/>
              <a:t>Un CSP es fuertemente consistente si todas son consistentes 1 a 1</a:t>
            </a:r>
          </a:p>
          <a:p>
            <a:pPr lvl="1"/>
            <a:r>
              <a:rPr lang="es-PA" dirty="0"/>
              <a:t>Solución de tiempo O(n^2d)</a:t>
            </a:r>
          </a:p>
          <a:p>
            <a:r>
              <a:rPr lang="es-PA" dirty="0"/>
              <a:t>Limitantes globales</a:t>
            </a:r>
          </a:p>
          <a:p>
            <a:pPr lvl="1"/>
            <a:r>
              <a:rPr lang="es-PA" dirty="0"/>
              <a:t>Solamente involucra a un número de variables arbitrarias</a:t>
            </a:r>
          </a:p>
          <a:p>
            <a:pPr lvl="1"/>
            <a:r>
              <a:rPr lang="es-PA" dirty="0"/>
              <a:t>Aplicados a problemas reales, como </a:t>
            </a:r>
            <a:r>
              <a:rPr lang="es-PA" dirty="0" err="1"/>
              <a:t>p.e</a:t>
            </a:r>
            <a:r>
              <a:rPr lang="es-PA" dirty="0"/>
              <a:t>. usando </a:t>
            </a:r>
            <a:r>
              <a:rPr lang="es-PA" dirty="0" err="1"/>
              <a:t>alldiff</a:t>
            </a:r>
            <a:endParaRPr lang="es-PA" dirty="0"/>
          </a:p>
          <a:p>
            <a:pPr lvl="1"/>
            <a:r>
              <a:rPr lang="es-PA" dirty="0"/>
              <a:t>Sudoku</a:t>
            </a:r>
          </a:p>
          <a:p>
            <a:pPr lvl="2"/>
            <a:r>
              <a:rPr lang="es-PA" dirty="0"/>
              <a:t>m variables, n posibilidades en donde m &gt; n la limitante no puede ser satisfecha.</a:t>
            </a:r>
          </a:p>
          <a:p>
            <a:pPr lvl="2"/>
            <a:r>
              <a:rPr lang="es-PA" dirty="0"/>
              <a:t>Remover cualquier variable restrictiva de un dominio y borrar el valor de la variable  de los dominios siguientes</a:t>
            </a:r>
          </a:p>
          <a:p>
            <a:pPr lvl="1"/>
            <a:r>
              <a:rPr lang="es-PA" dirty="0"/>
              <a:t>Restricciones de recursos (</a:t>
            </a:r>
            <a:r>
              <a:rPr lang="es-PA" dirty="0" err="1"/>
              <a:t>atmost</a:t>
            </a:r>
            <a:r>
              <a:rPr lang="es-PA" dirty="0"/>
              <a:t>)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1692578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Propagaciones de Borde</a:t>
            </a:r>
          </a:p>
          <a:p>
            <a:pPr lvl="1"/>
            <a:r>
              <a:rPr lang="es-PA" dirty="0"/>
              <a:t>F1 y F2 son 2 vuelos.  F1 = 165 y F2 = 385 de capacidad</a:t>
            </a:r>
          </a:p>
          <a:p>
            <a:pPr lvl="1"/>
            <a:r>
              <a:rPr lang="es-PA" dirty="0"/>
              <a:t>Dominios iniciales D1 = [0, 165] D2 = [0, 385]</a:t>
            </a:r>
          </a:p>
          <a:p>
            <a:pPr lvl="1"/>
            <a:r>
              <a:rPr lang="es-PA" dirty="0"/>
              <a:t>Limitante adicional F1 + F2 = 420.</a:t>
            </a:r>
          </a:p>
          <a:p>
            <a:pPr lvl="1"/>
            <a:r>
              <a:rPr lang="es-PA" dirty="0"/>
              <a:t>Los dominios se reducen a D1 = [35, 165] D2 = [255, 368]</a:t>
            </a:r>
          </a:p>
          <a:p>
            <a:pPr lvl="1"/>
            <a:r>
              <a:rPr lang="es-PA" dirty="0"/>
              <a:t>Es consistente porque para cada borde los valores de X y </a:t>
            </a:r>
            <a:r>
              <a:rPr lang="es-PA" dirty="0" err="1"/>
              <a:t>Y</a:t>
            </a:r>
            <a:r>
              <a:rPr lang="es-PA" dirty="0"/>
              <a:t> se satisfacen</a:t>
            </a:r>
          </a:p>
          <a:p>
            <a:pPr lvl="1"/>
            <a:endParaRPr lang="es-PA" dirty="0"/>
          </a:p>
          <a:p>
            <a:r>
              <a:rPr lang="es-PA" dirty="0"/>
              <a:t>Sudoku</a:t>
            </a:r>
          </a:p>
          <a:p>
            <a:pPr lvl="1"/>
            <a:r>
              <a:rPr lang="es-PA" dirty="0"/>
              <a:t>81 cuadrados, con algunos dígitos del 1 al 9</a:t>
            </a:r>
          </a:p>
          <a:p>
            <a:pPr lvl="1"/>
            <a:r>
              <a:rPr lang="es-PA" dirty="0"/>
              <a:t>Se debe de llenar de manera tal que no aparezcan filas y columnas con el mismo número</a:t>
            </a:r>
          </a:p>
          <a:p>
            <a:pPr lvl="1"/>
            <a:r>
              <a:rPr lang="es-PA" dirty="0"/>
              <a:t>En el mismo cuadrado de 3x3 no deben repetirse los dígitos tampoco</a:t>
            </a:r>
          </a:p>
          <a:p>
            <a:pPr lvl="1"/>
            <a:r>
              <a:rPr lang="es-PA" dirty="0"/>
              <a:t>Puede resolverse con CSP a 0.1s</a:t>
            </a:r>
          </a:p>
        </p:txBody>
      </p:sp>
    </p:spTree>
    <p:extLst>
      <p:ext uri="{BB962C8B-B14F-4D97-AF65-F5344CB8AC3E}">
        <p14:creationId xmlns:p14="http://schemas.microsoft.com/office/powerpoint/2010/main" val="309451733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5967764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Sudoku</a:t>
            </a:r>
          </a:p>
          <a:p>
            <a:pPr lvl="1"/>
            <a:r>
              <a:rPr lang="es-PA" dirty="0"/>
              <a:t>Variables</a:t>
            </a:r>
          </a:p>
          <a:p>
            <a:pPr lvl="2"/>
            <a:r>
              <a:rPr lang="es-PA" dirty="0"/>
              <a:t>A1…A9</a:t>
            </a:r>
          </a:p>
          <a:p>
            <a:pPr lvl="2"/>
            <a:r>
              <a:rPr lang="es-PA" dirty="0"/>
              <a:t>I1…I9</a:t>
            </a:r>
          </a:p>
          <a:p>
            <a:pPr lvl="1"/>
            <a:r>
              <a:rPr lang="es-PA" dirty="0"/>
              <a:t>Dominio = {1,2,3…9}</a:t>
            </a:r>
          </a:p>
          <a:p>
            <a:r>
              <a:rPr lang="es-PA" dirty="0" err="1"/>
              <a:t>Alldiff</a:t>
            </a:r>
            <a:r>
              <a:rPr lang="es-PA" dirty="0"/>
              <a:t>(A1… A9)</a:t>
            </a:r>
          </a:p>
          <a:p>
            <a:r>
              <a:rPr lang="es-PA" dirty="0" err="1"/>
              <a:t>Alldiff</a:t>
            </a:r>
            <a:r>
              <a:rPr lang="es-PA" dirty="0"/>
              <a:t>(B1… B9)</a:t>
            </a:r>
          </a:p>
          <a:p>
            <a:r>
              <a:rPr lang="es-PA" dirty="0"/>
              <a:t>…</a:t>
            </a:r>
          </a:p>
          <a:p>
            <a:r>
              <a:rPr lang="es-PA" dirty="0" err="1"/>
              <a:t>Alldiff</a:t>
            </a:r>
            <a:r>
              <a:rPr lang="es-PA" dirty="0"/>
              <a:t>(A1… I1)</a:t>
            </a:r>
          </a:p>
          <a:p>
            <a:r>
              <a:rPr lang="es-PA" dirty="0" err="1"/>
              <a:t>Alldiff</a:t>
            </a:r>
            <a:r>
              <a:rPr lang="es-PA" dirty="0"/>
              <a:t>(A2… I2)</a:t>
            </a:r>
          </a:p>
          <a:p>
            <a:r>
              <a:rPr lang="es-PA" dirty="0"/>
              <a:t>…</a:t>
            </a:r>
          </a:p>
          <a:p>
            <a:r>
              <a:rPr lang="es-PA" dirty="0" err="1"/>
              <a:t>Alldiff</a:t>
            </a:r>
            <a:r>
              <a:rPr lang="es-PA" dirty="0"/>
              <a:t>(A1, A2, A3, B1, B2, B3, C1, C2, C3)</a:t>
            </a:r>
          </a:p>
          <a:p>
            <a:r>
              <a:rPr lang="es-PA" dirty="0" err="1"/>
              <a:t>Alldiff</a:t>
            </a:r>
            <a:r>
              <a:rPr lang="es-PA" dirty="0"/>
              <a:t>(A4, A5, A6, B4, B5, B6, C4, C5, C6)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54" y="1300766"/>
            <a:ext cx="4297973" cy="1987235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762744" y="3593206"/>
            <a:ext cx="5967764" cy="30595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Para E6 = {4}</a:t>
            </a:r>
          </a:p>
          <a:p>
            <a:pPr lvl="1"/>
            <a:r>
              <a:rPr lang="es-PA" dirty="0"/>
              <a:t>Para la caja 3x3 se puede remover 2,8,1,7</a:t>
            </a:r>
          </a:p>
          <a:p>
            <a:pPr lvl="1"/>
            <a:r>
              <a:rPr lang="es-PA" dirty="0"/>
              <a:t>columna [6] = 5,6,2,8,9,3</a:t>
            </a:r>
          </a:p>
          <a:p>
            <a:r>
              <a:rPr lang="es-PA" dirty="0"/>
              <a:t>Para I6</a:t>
            </a:r>
          </a:p>
          <a:p>
            <a:pPr lvl="1"/>
            <a:r>
              <a:rPr lang="es-PA" dirty="0"/>
              <a:t>Remover 5,6,4,2,8,9,3</a:t>
            </a:r>
          </a:p>
          <a:p>
            <a:pPr lvl="1"/>
            <a:r>
              <a:rPr lang="es-PA" dirty="0"/>
              <a:t>Caja 3x3 se puede remover 1 y solamente queda 7</a:t>
            </a:r>
          </a:p>
          <a:p>
            <a:r>
              <a:rPr lang="es-PA" dirty="0"/>
              <a:t>Solo queda A6 que es 1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476827" y="1319204"/>
            <a:ext cx="4459808" cy="211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Sudoku</a:t>
            </a:r>
          </a:p>
          <a:p>
            <a:pPr lvl="1"/>
            <a:r>
              <a:rPr lang="es-PA" dirty="0"/>
              <a:t>AC-3 puede resolver </a:t>
            </a:r>
            <a:r>
              <a:rPr lang="es-PA" dirty="0" err="1"/>
              <a:t>situacines</a:t>
            </a:r>
            <a:r>
              <a:rPr lang="es-PA" dirty="0"/>
              <a:t> sencillas del juego</a:t>
            </a:r>
          </a:p>
          <a:p>
            <a:pPr lvl="1"/>
            <a:r>
              <a:rPr lang="es-PA" dirty="0"/>
              <a:t>PC-2 resuelve las situaciones complejas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1405779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Sudoku esta diseñado para resolverse por inferencia sobre limitantes</a:t>
            </a:r>
          </a:p>
          <a:p>
            <a:r>
              <a:rPr lang="es-PA" dirty="0"/>
              <a:t>Para resolver estos problemas podemos empezar con DLS</a:t>
            </a:r>
          </a:p>
          <a:p>
            <a:pPr lvl="1"/>
            <a:r>
              <a:rPr lang="es-PA" dirty="0"/>
              <a:t>Estado = asignación parcial</a:t>
            </a:r>
          </a:p>
          <a:p>
            <a:pPr lvl="1"/>
            <a:r>
              <a:rPr lang="es-PA" dirty="0"/>
              <a:t>Acción </a:t>
            </a:r>
            <a:r>
              <a:rPr lang="es-PA" dirty="0" err="1"/>
              <a:t>var</a:t>
            </a:r>
            <a:r>
              <a:rPr lang="es-PA" dirty="0"/>
              <a:t> = valor</a:t>
            </a:r>
          </a:p>
          <a:p>
            <a:r>
              <a:rPr lang="es-PA" dirty="0"/>
              <a:t>Hay que cumplir conmutatividad!</a:t>
            </a:r>
          </a:p>
          <a:p>
            <a:pPr lvl="1"/>
            <a:r>
              <a:rPr lang="es-PA" dirty="0"/>
              <a:t>No importa el orden, siempre hay solución</a:t>
            </a:r>
          </a:p>
          <a:p>
            <a:r>
              <a:rPr lang="es-PA" dirty="0" err="1"/>
              <a:t>Backtrack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Mantiene una representación de estado</a:t>
            </a:r>
          </a:p>
          <a:p>
            <a:pPr lvl="1"/>
            <a:r>
              <a:rPr lang="es-PA" dirty="0"/>
              <a:t>Altera la representación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511" y="2368035"/>
            <a:ext cx="62579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9795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Árbol utilizando CSP y el problema de colores de Australia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45" y="2159153"/>
            <a:ext cx="9897907" cy="380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318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Variables y orden de valores</a:t>
            </a:r>
          </a:p>
          <a:p>
            <a:pPr lvl="1"/>
            <a:r>
              <a:rPr lang="es-PA" dirty="0"/>
              <a:t>Para </a:t>
            </a:r>
            <a:r>
              <a:rPr lang="es-PA" dirty="0" err="1"/>
              <a:t>selecconar</a:t>
            </a:r>
            <a:r>
              <a:rPr lang="es-PA" dirty="0"/>
              <a:t> la estrategia del algoritmo en SELECT-UNASSIGNED-VARIABLE</a:t>
            </a:r>
          </a:p>
          <a:p>
            <a:pPr lvl="2"/>
            <a:r>
              <a:rPr lang="es-PA" dirty="0" err="1"/>
              <a:t>Selecionamos</a:t>
            </a:r>
            <a:r>
              <a:rPr lang="es-PA" dirty="0"/>
              <a:t> la siguiente variable no asignada</a:t>
            </a:r>
          </a:p>
          <a:p>
            <a:pPr lvl="1"/>
            <a:r>
              <a:rPr lang="es-PA" dirty="0" err="1"/>
              <a:t>Tambien</a:t>
            </a:r>
            <a:r>
              <a:rPr lang="es-PA" dirty="0"/>
              <a:t> llamado MRV (</a:t>
            </a:r>
            <a:r>
              <a:rPr lang="es-PA" dirty="0" err="1"/>
              <a:t>Minimun</a:t>
            </a:r>
            <a:r>
              <a:rPr lang="es-PA" dirty="0"/>
              <a:t> </a:t>
            </a:r>
            <a:r>
              <a:rPr lang="es-PA" dirty="0" err="1"/>
              <a:t>Remaining</a:t>
            </a:r>
            <a:r>
              <a:rPr lang="es-PA" dirty="0"/>
              <a:t> </a:t>
            </a:r>
            <a:r>
              <a:rPr lang="es-PA" dirty="0" err="1"/>
              <a:t>Values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Toma la variable que puede dar fallo a futuro</a:t>
            </a:r>
          </a:p>
          <a:p>
            <a:pPr lvl="2"/>
            <a:r>
              <a:rPr lang="es-PA" dirty="0"/>
              <a:t>Hace la búsqueda, retorna error, esquiva búsquedas innecesarias</a:t>
            </a:r>
          </a:p>
          <a:p>
            <a:r>
              <a:rPr lang="es-PA" dirty="0"/>
              <a:t>Para el caso de MRV donde es limitado se utiliza Heurística de grados</a:t>
            </a:r>
          </a:p>
          <a:p>
            <a:pPr lvl="1"/>
            <a:r>
              <a:rPr lang="es-PA" dirty="0"/>
              <a:t>Reduce el factor de salto de futuras decisiones seleccionando la variable envuelta en la restricción más larga de características.</a:t>
            </a:r>
          </a:p>
          <a:p>
            <a:r>
              <a:rPr lang="es-PA" dirty="0"/>
              <a:t>Luego de seleccionar la variable  se debe de saber como examinar los valores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7733613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Entrelazando la inferencia en la búsqueda</a:t>
            </a:r>
          </a:p>
          <a:p>
            <a:pPr lvl="1"/>
            <a:r>
              <a:rPr lang="es-PA" dirty="0"/>
              <a:t>AC-3 puede reducir el dominio de variables</a:t>
            </a:r>
          </a:p>
          <a:p>
            <a:pPr lvl="1"/>
            <a:r>
              <a:rPr lang="es-PA" dirty="0"/>
              <a:t>Inferencia puede ser más poderoso en el uso de búsqueda</a:t>
            </a:r>
          </a:p>
          <a:p>
            <a:r>
              <a:rPr lang="es-PA" dirty="0"/>
              <a:t>Una forma simple de inferencia: forward </a:t>
            </a:r>
            <a:r>
              <a:rPr lang="es-PA" dirty="0" err="1"/>
              <a:t>checking</a:t>
            </a:r>
            <a:endParaRPr lang="es-PA" dirty="0"/>
          </a:p>
          <a:p>
            <a:pPr lvl="1"/>
            <a:r>
              <a:rPr lang="es-PA" dirty="0" err="1"/>
              <a:t>Fijemonos</a:t>
            </a:r>
            <a:r>
              <a:rPr lang="es-PA" dirty="0"/>
              <a:t> WA, Q, V</a:t>
            </a:r>
          </a:p>
          <a:p>
            <a:pPr lvl="1"/>
            <a:r>
              <a:rPr lang="es-PA" dirty="0"/>
              <a:t>Eliminamos partes del árbol</a:t>
            </a:r>
          </a:p>
          <a:p>
            <a:pPr lvl="2"/>
            <a:r>
              <a:rPr lang="es-PA" dirty="0"/>
              <a:t>Propagamos Q y WA</a:t>
            </a:r>
          </a:p>
          <a:p>
            <a:pPr lvl="2"/>
            <a:r>
              <a:rPr lang="es-PA" dirty="0" err="1"/>
              <a:t>Despues</a:t>
            </a:r>
            <a:r>
              <a:rPr lang="es-PA" dirty="0"/>
              <a:t> de V está vacío</a:t>
            </a:r>
          </a:p>
          <a:p>
            <a:pPr lvl="2"/>
            <a:r>
              <a:rPr lang="es-PA" dirty="0"/>
              <a:t>{WA=r, Q=g, V=b}</a:t>
            </a:r>
          </a:p>
          <a:p>
            <a:r>
              <a:rPr lang="es-PA" dirty="0"/>
              <a:t>Problema de forward </a:t>
            </a:r>
            <a:r>
              <a:rPr lang="es-PA" dirty="0" err="1"/>
              <a:t>checking</a:t>
            </a:r>
            <a:endParaRPr lang="es-PA" dirty="0"/>
          </a:p>
          <a:p>
            <a:pPr lvl="1"/>
            <a:r>
              <a:rPr lang="es-PA" dirty="0"/>
              <a:t>No detecta todos los fallos debido a que es </a:t>
            </a:r>
            <a:r>
              <a:rPr lang="es-PA" dirty="0" err="1"/>
              <a:t>arc-consistent</a:t>
            </a:r>
            <a:endParaRPr lang="es-PA" dirty="0"/>
          </a:p>
          <a:p>
            <a:pPr lvl="2"/>
            <a:r>
              <a:rPr lang="es-PA" dirty="0"/>
              <a:t>WA=r, Q=g, fuerza a NT y SA a ser ‘b’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835" y="3262298"/>
            <a:ext cx="7003521" cy="15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5919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MAC (Mantener consistencia de Arco)</a:t>
            </a:r>
          </a:p>
          <a:p>
            <a:pPr lvl="1"/>
            <a:r>
              <a:rPr lang="es-PA" dirty="0"/>
              <a:t>Hace un llamado a AC-3</a:t>
            </a:r>
          </a:p>
          <a:p>
            <a:pPr lvl="1"/>
            <a:r>
              <a:rPr lang="es-PA" dirty="0"/>
              <a:t>Hace propagación del AC-3</a:t>
            </a:r>
          </a:p>
          <a:p>
            <a:pPr lvl="2"/>
            <a:r>
              <a:rPr lang="es-PA" dirty="0"/>
              <a:t>Si el dominio está vacío falla.</a:t>
            </a:r>
          </a:p>
          <a:p>
            <a:pPr lvl="2"/>
            <a:r>
              <a:rPr lang="es-PA" dirty="0"/>
              <a:t>Podemos luego hacer un </a:t>
            </a:r>
            <a:r>
              <a:rPr lang="es-PA" dirty="0" err="1"/>
              <a:t>backtracking</a:t>
            </a:r>
            <a:endParaRPr lang="es-PA" dirty="0"/>
          </a:p>
          <a:p>
            <a:r>
              <a:rPr lang="es-PA" dirty="0" err="1"/>
              <a:t>Backtracking</a:t>
            </a:r>
            <a:r>
              <a:rPr lang="es-PA" dirty="0"/>
              <a:t> inteligente (buscando hacia adelante)</a:t>
            </a:r>
          </a:p>
          <a:p>
            <a:pPr lvl="1"/>
            <a:r>
              <a:rPr lang="es-PA" dirty="0" err="1"/>
              <a:t>Backtrack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(básico, hace saltos a ramales que fallan)</a:t>
            </a:r>
          </a:p>
          <a:p>
            <a:pPr lvl="1"/>
            <a:r>
              <a:rPr lang="es-PA" dirty="0" err="1"/>
              <a:t>Backup</a:t>
            </a:r>
            <a:r>
              <a:rPr lang="es-PA" dirty="0"/>
              <a:t> de variables</a:t>
            </a:r>
          </a:p>
          <a:p>
            <a:pPr lvl="1"/>
            <a:r>
              <a:rPr lang="es-PA" dirty="0"/>
              <a:t>Intenta nuevamente otros (</a:t>
            </a:r>
            <a:r>
              <a:rPr lang="es-PA" dirty="0" err="1"/>
              <a:t>backtrack</a:t>
            </a:r>
            <a:r>
              <a:rPr lang="es-PA" dirty="0"/>
              <a:t> cronológico)</a:t>
            </a:r>
          </a:p>
          <a:p>
            <a:r>
              <a:rPr lang="es-PA" dirty="0"/>
              <a:t>Otro acercamiento es hacer </a:t>
            </a:r>
            <a:r>
              <a:rPr lang="es-PA" dirty="0" err="1"/>
              <a:t>backtrack</a:t>
            </a:r>
            <a:r>
              <a:rPr lang="es-PA" dirty="0"/>
              <a:t> de la variable que arregle el problema</a:t>
            </a:r>
          </a:p>
          <a:p>
            <a:pPr lvl="1"/>
            <a:r>
              <a:rPr lang="es-PA" dirty="0"/>
              <a:t>Ejemplo: si tenemos un set conflictivo</a:t>
            </a:r>
          </a:p>
          <a:p>
            <a:pPr lvl="1"/>
            <a:r>
              <a:rPr lang="es-PA" dirty="0"/>
              <a:t>Usamos </a:t>
            </a:r>
            <a:r>
              <a:rPr lang="es-PA" dirty="0" err="1"/>
              <a:t>backjumping</a:t>
            </a:r>
            <a:r>
              <a:rPr lang="es-PA" dirty="0"/>
              <a:t> (hace </a:t>
            </a:r>
            <a:r>
              <a:rPr lang="es-PA" dirty="0" err="1"/>
              <a:t>backtrack</a:t>
            </a:r>
            <a:r>
              <a:rPr lang="es-PA" dirty="0"/>
              <a:t> de la asignación más reciente)</a:t>
            </a:r>
          </a:p>
        </p:txBody>
      </p:sp>
    </p:spTree>
    <p:extLst>
      <p:ext uri="{BB962C8B-B14F-4D97-AF65-F5344CB8AC3E}">
        <p14:creationId xmlns:p14="http://schemas.microsoft.com/office/powerpoint/2010/main" val="2660435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- ¿Qué Es?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397868"/>
            <a:ext cx="10473645" cy="4855975"/>
          </a:xfrm>
        </p:spPr>
        <p:txBody>
          <a:bodyPr>
            <a:normAutofit/>
          </a:bodyPr>
          <a:lstStyle/>
          <a:p>
            <a:r>
              <a:rPr lang="es-PA" dirty="0"/>
              <a:t>Varias maneras de ver la IA </a:t>
            </a:r>
          </a:p>
          <a:p>
            <a:pPr lvl="1"/>
            <a:r>
              <a:rPr lang="es-PA" dirty="0"/>
              <a:t>Proceso de pensamiento</a:t>
            </a:r>
          </a:p>
          <a:p>
            <a:pPr lvl="1"/>
            <a:r>
              <a:rPr lang="es-PA" dirty="0"/>
              <a:t>Proceso de Actuación</a:t>
            </a:r>
          </a:p>
          <a:p>
            <a:pPr marL="457200" lvl="1" indent="0">
              <a:buNone/>
            </a:pPr>
            <a:endParaRPr lang="es-PA" dirty="0"/>
          </a:p>
          <a:p>
            <a:r>
              <a:rPr lang="es-PA" dirty="0"/>
              <a:t>Subsecciones:</a:t>
            </a:r>
          </a:p>
          <a:p>
            <a:pPr lvl="1"/>
            <a:r>
              <a:rPr lang="es-PA" dirty="0"/>
              <a:t>Racionalmente</a:t>
            </a:r>
          </a:p>
          <a:p>
            <a:pPr lvl="1"/>
            <a:r>
              <a:rPr lang="es-PA" dirty="0"/>
              <a:t>Humanamente</a:t>
            </a:r>
          </a:p>
          <a:p>
            <a:pPr lvl="1"/>
            <a:endParaRPr lang="es-PA" dirty="0"/>
          </a:p>
          <a:p>
            <a:r>
              <a:rPr lang="es-PA" dirty="0" err="1"/>
              <a:t>Historicamente</a:t>
            </a:r>
            <a:r>
              <a:rPr lang="es-PA" dirty="0"/>
              <a:t> son las maneras de como se ha visto la IA con diferentes métodos.</a:t>
            </a:r>
          </a:p>
        </p:txBody>
      </p:sp>
    </p:spTree>
    <p:extLst>
      <p:ext uri="{BB962C8B-B14F-4D97-AF65-F5344CB8AC3E}">
        <p14:creationId xmlns:p14="http://schemas.microsoft.com/office/powerpoint/2010/main" val="411478750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 Local para </a:t>
            </a:r>
            <a:r>
              <a:rPr lang="es-PA" sz="3600" dirty="0" err="1"/>
              <a:t>CSPs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Los algoritmos de búsqueda son efectivos para resolver problemas de CSP</a:t>
            </a:r>
          </a:p>
          <a:p>
            <a:r>
              <a:rPr lang="es-PA" dirty="0" err="1"/>
              <a:t>Ejm</a:t>
            </a:r>
            <a:r>
              <a:rPr lang="es-PA" dirty="0"/>
              <a:t>: 8 reinas</a:t>
            </a:r>
          </a:p>
          <a:p>
            <a:pPr lvl="1"/>
            <a:r>
              <a:rPr lang="es-PA" dirty="0"/>
              <a:t>S0 = </a:t>
            </a:r>
            <a:r>
              <a:rPr lang="es-PA" dirty="0" err="1"/>
              <a:t>cualesqueira</a:t>
            </a:r>
            <a:r>
              <a:rPr lang="es-PA" dirty="0"/>
              <a:t> posiciones de las reinas</a:t>
            </a:r>
          </a:p>
          <a:p>
            <a:pPr lvl="1"/>
            <a:r>
              <a:rPr lang="es-PA" dirty="0"/>
              <a:t>Violan algunas reglas</a:t>
            </a:r>
          </a:p>
          <a:p>
            <a:pPr lvl="1"/>
            <a:r>
              <a:rPr lang="es-PA" dirty="0"/>
              <a:t>Búsqueda ‘busca’ resolver estas incongruencias</a:t>
            </a:r>
          </a:p>
          <a:p>
            <a:pPr lvl="1"/>
            <a:r>
              <a:rPr lang="es-PA" dirty="0"/>
              <a:t>Algoritmo Min-</a:t>
            </a:r>
            <a:r>
              <a:rPr lang="es-PA" dirty="0" err="1"/>
              <a:t>conflicts</a:t>
            </a:r>
            <a:endParaRPr lang="es-PA" dirty="0"/>
          </a:p>
          <a:p>
            <a:pPr lvl="2"/>
            <a:r>
              <a:rPr lang="es-PA" dirty="0"/>
              <a:t>Resuelve fácil en pocos intentos</a:t>
            </a:r>
          </a:p>
          <a:p>
            <a:pPr lvl="2"/>
            <a:r>
              <a:rPr lang="es-PA" dirty="0"/>
              <a:t>Se basa en las distribuciones</a:t>
            </a:r>
          </a:p>
          <a:p>
            <a:pPr lvl="2"/>
            <a:r>
              <a:rPr lang="es-PA" dirty="0"/>
              <a:t>Podemos ayudarnos con </a:t>
            </a:r>
            <a:r>
              <a:rPr lang="es-PA" dirty="0" err="1"/>
              <a:t>tabu-search</a:t>
            </a:r>
            <a:endParaRPr lang="es-PA" dirty="0"/>
          </a:p>
          <a:p>
            <a:pPr lvl="3"/>
            <a:r>
              <a:rPr lang="es-PA" dirty="0"/>
              <a:t>Manteniendo pequeños cambios</a:t>
            </a:r>
          </a:p>
          <a:p>
            <a:pPr lvl="1"/>
            <a:r>
              <a:rPr lang="es-PA" dirty="0"/>
              <a:t>También restricciones de peso</a:t>
            </a:r>
          </a:p>
          <a:p>
            <a:pPr lvl="2"/>
            <a:r>
              <a:rPr lang="es-PA" dirty="0"/>
              <a:t>W0 = 1</a:t>
            </a:r>
          </a:p>
          <a:p>
            <a:pPr lvl="2"/>
            <a:r>
              <a:rPr lang="es-PA" dirty="0"/>
              <a:t>Selecciona una variable y el valor es </a:t>
            </a:r>
            <a:r>
              <a:rPr lang="es-PA" dirty="0" err="1"/>
              <a:t>modif</a:t>
            </a:r>
            <a:r>
              <a:rPr lang="es-PA" dirty="0"/>
              <a:t>.</a:t>
            </a:r>
          </a:p>
          <a:p>
            <a:pPr lvl="2"/>
            <a:r>
              <a:rPr lang="es-PA" dirty="0"/>
              <a:t>Actualiza estos valores sin violaciones</a:t>
            </a:r>
          </a:p>
          <a:p>
            <a:pPr lvl="3"/>
            <a:r>
              <a:rPr lang="es-PA" dirty="0"/>
              <a:t>Más para los que los violan y menos para los que no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38" y="1885741"/>
            <a:ext cx="5116073" cy="1972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352" y="4149351"/>
            <a:ext cx="6485659" cy="202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2098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Estructura de Problemas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Usamos el gráficos para resolver el problema</a:t>
            </a:r>
          </a:p>
          <a:p>
            <a:pPr lvl="1"/>
            <a:r>
              <a:rPr lang="es-PA" dirty="0"/>
              <a:t>Colorear </a:t>
            </a:r>
            <a:r>
              <a:rPr lang="es-PA" dirty="0" err="1"/>
              <a:t>Tazmania</a:t>
            </a:r>
            <a:r>
              <a:rPr lang="es-PA" dirty="0"/>
              <a:t> vs la isla/partes son problemas independientes</a:t>
            </a:r>
          </a:p>
          <a:p>
            <a:pPr lvl="1"/>
            <a:r>
              <a:rPr lang="es-PA" dirty="0"/>
              <a:t>La solución se puede dar por conexión de componentes</a:t>
            </a:r>
          </a:p>
          <a:p>
            <a:pPr lvl="2"/>
            <a:r>
              <a:rPr lang="es-PA" dirty="0"/>
              <a:t>Solucionamos Tasmania</a:t>
            </a:r>
          </a:p>
          <a:p>
            <a:pPr lvl="2"/>
            <a:r>
              <a:rPr lang="es-PA" dirty="0"/>
              <a:t>Solucionamos la isla</a:t>
            </a:r>
          </a:p>
          <a:p>
            <a:pPr lvl="2"/>
            <a:r>
              <a:rPr lang="es-PA" dirty="0"/>
              <a:t>El problema acaba</a:t>
            </a:r>
          </a:p>
          <a:p>
            <a:pPr lvl="1"/>
            <a:r>
              <a:rPr lang="es-PA" dirty="0"/>
              <a:t>Podemos usar el método de DAC (</a:t>
            </a:r>
            <a:r>
              <a:rPr lang="es-PA" dirty="0" err="1"/>
              <a:t>Direct</a:t>
            </a:r>
            <a:r>
              <a:rPr lang="es-PA" dirty="0"/>
              <a:t> </a:t>
            </a:r>
            <a:r>
              <a:rPr lang="es-PA" dirty="0" err="1"/>
              <a:t>Arc</a:t>
            </a:r>
            <a:r>
              <a:rPr lang="es-PA" dirty="0"/>
              <a:t> </a:t>
            </a:r>
            <a:r>
              <a:rPr lang="es-PA" dirty="0" err="1"/>
              <a:t>Consistency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Elegimos una variable</a:t>
            </a:r>
          </a:p>
          <a:p>
            <a:pPr lvl="2"/>
            <a:r>
              <a:rPr lang="es-PA" dirty="0"/>
              <a:t>Escogemos una variable que aparezca en el árbol</a:t>
            </a:r>
          </a:p>
          <a:p>
            <a:pPr lvl="2"/>
            <a:r>
              <a:rPr lang="es-PA" dirty="0"/>
              <a:t>Escalamos </a:t>
            </a:r>
            <a:r>
              <a:rPr lang="es-PA" dirty="0" err="1"/>
              <a:t>topologicamante</a:t>
            </a:r>
            <a:r>
              <a:rPr lang="es-PA" dirty="0"/>
              <a:t> el orden.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613" y="5065224"/>
            <a:ext cx="6726900" cy="158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6536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Estructura de Problemas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Tenemos el árbol</a:t>
            </a:r>
          </a:p>
          <a:p>
            <a:r>
              <a:rPr lang="es-PA" dirty="0"/>
              <a:t>Con la gráfica podemos reducir el árbol</a:t>
            </a:r>
          </a:p>
          <a:p>
            <a:pPr lvl="1"/>
            <a:r>
              <a:rPr lang="es-PA" dirty="0"/>
              <a:t>Para el gráfico (a)</a:t>
            </a:r>
          </a:p>
          <a:p>
            <a:pPr lvl="1"/>
            <a:r>
              <a:rPr lang="es-PA" dirty="0"/>
              <a:t>Podemos reducir el árbol a (b)</a:t>
            </a:r>
          </a:p>
          <a:p>
            <a:pPr lvl="1"/>
            <a:r>
              <a:rPr lang="es-PA" dirty="0"/>
              <a:t>Con la solución de la gráfica podemos elegir el valor SA</a:t>
            </a:r>
          </a:p>
          <a:p>
            <a:pPr lvl="1"/>
            <a:endParaRPr lang="es-PA" dirty="0"/>
          </a:p>
          <a:p>
            <a:r>
              <a:rPr lang="es-PA" dirty="0"/>
              <a:t>Podemos resolver usando dos aproximaciones</a:t>
            </a:r>
          </a:p>
          <a:p>
            <a:pPr lvl="1"/>
            <a:r>
              <a:rPr lang="es-PA" dirty="0" err="1"/>
              <a:t>Cutset</a:t>
            </a:r>
            <a:r>
              <a:rPr lang="es-PA" dirty="0"/>
              <a:t> </a:t>
            </a:r>
            <a:r>
              <a:rPr lang="es-PA" dirty="0" err="1"/>
              <a:t>conditioning</a:t>
            </a:r>
            <a:endParaRPr lang="es-PA" dirty="0"/>
          </a:p>
          <a:p>
            <a:pPr lvl="1"/>
            <a:r>
              <a:rPr lang="es-PA" dirty="0"/>
              <a:t>Descomposición del árbol</a:t>
            </a:r>
          </a:p>
          <a:p>
            <a:pPr lvl="2"/>
            <a:r>
              <a:rPr lang="es-PA" dirty="0"/>
              <a:t>La gráfica está conectada por un grupo de </a:t>
            </a:r>
            <a:r>
              <a:rPr lang="es-PA" dirty="0" err="1"/>
              <a:t>subproblemas</a:t>
            </a:r>
            <a:r>
              <a:rPr lang="es-PA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344" y="774859"/>
            <a:ext cx="4652183" cy="2861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561" y="4031672"/>
            <a:ext cx="4784966" cy="22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191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Estructura de Problemas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Divide y </a:t>
            </a:r>
            <a:r>
              <a:rPr lang="es-PA" dirty="0" err="1"/>
              <a:t>venceras</a:t>
            </a:r>
            <a:r>
              <a:rPr lang="es-PA" dirty="0"/>
              <a:t>, descomposición del árbol</a:t>
            </a:r>
          </a:p>
          <a:p>
            <a:pPr lvl="1"/>
            <a:r>
              <a:rPr lang="es-PA" dirty="0"/>
              <a:t>Resolvemos cada </a:t>
            </a:r>
            <a:r>
              <a:rPr lang="es-PA" dirty="0" err="1"/>
              <a:t>subproblema</a:t>
            </a:r>
            <a:endParaRPr lang="es-PA" dirty="0"/>
          </a:p>
          <a:p>
            <a:pPr lvl="1"/>
            <a:r>
              <a:rPr lang="es-PA" dirty="0"/>
              <a:t>Unificamos la solución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246" y="1988254"/>
            <a:ext cx="5867313" cy="45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7203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6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the new Electricity.</a:t>
            </a: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 -Andrew NG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4985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 modulo a la </a:t>
            </a:r>
            <a:r>
              <a:rPr lang="en-US" dirty="0" err="1"/>
              <a:t>semana</a:t>
            </a:r>
            <a:r>
              <a:rPr lang="en-US" dirty="0"/>
              <a:t> que </a:t>
            </a:r>
            <a:r>
              <a:rPr lang="en-US" dirty="0" err="1"/>
              <a:t>consta</a:t>
            </a:r>
            <a:r>
              <a:rPr lang="en-US" dirty="0"/>
              <a:t> de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y </a:t>
            </a:r>
            <a:r>
              <a:rPr lang="en-US" dirty="0" err="1"/>
              <a:t>laboratorio</a:t>
            </a:r>
            <a:endParaRPr lang="en-US" dirty="0"/>
          </a:p>
          <a:p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presenciales</a:t>
            </a:r>
            <a:endParaRPr lang="en-US" dirty="0"/>
          </a:p>
          <a:p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asignación</a:t>
            </a:r>
            <a:r>
              <a:rPr lang="en-US" dirty="0"/>
              <a:t> </a:t>
            </a:r>
            <a:r>
              <a:rPr lang="en-US" dirty="0" err="1"/>
              <a:t>semanales</a:t>
            </a:r>
            <a:r>
              <a:rPr lang="en-US" dirty="0"/>
              <a:t>, </a:t>
            </a: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/>
              <a:t>individuales</a:t>
            </a:r>
            <a:endParaRPr lang="en-US" dirty="0"/>
          </a:p>
          <a:p>
            <a:pPr lvl="1"/>
            <a:r>
              <a:rPr lang="en-US" dirty="0" err="1"/>
              <a:t>Tareas</a:t>
            </a:r>
            <a:endParaRPr lang="en-US" dirty="0"/>
          </a:p>
          <a:p>
            <a:pPr lvl="1"/>
            <a:r>
              <a:rPr lang="en-US" dirty="0" err="1"/>
              <a:t>Laboratorios</a:t>
            </a:r>
            <a:endParaRPr lang="en-US" dirty="0"/>
          </a:p>
          <a:p>
            <a:pPr lvl="1"/>
            <a:r>
              <a:rPr lang="en-US" dirty="0"/>
              <a:t>Quizzes</a:t>
            </a:r>
          </a:p>
          <a:p>
            <a:pPr lvl="1"/>
            <a:r>
              <a:rPr lang="en-US" dirty="0"/>
              <a:t>Proyecto Final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anteriores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- ¿Qué Es?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339253"/>
              </p:ext>
            </p:extLst>
          </p:nvPr>
        </p:nvGraphicFramePr>
        <p:xfrm>
          <a:off x="482823" y="1299940"/>
          <a:ext cx="10816548" cy="5288137"/>
        </p:xfrm>
        <a:graphic>
          <a:graphicData uri="http://schemas.openxmlformats.org/drawingml/2006/table">
            <a:tbl>
              <a:tblPr/>
              <a:tblGrid>
                <a:gridCol w="5408274">
                  <a:extLst>
                    <a:ext uri="{9D8B030D-6E8A-4147-A177-3AD203B41FA5}">
                      <a16:colId xmlns:a16="http://schemas.microsoft.com/office/drawing/2014/main" val="4202441833"/>
                    </a:ext>
                  </a:extLst>
                </a:gridCol>
                <a:gridCol w="5408274">
                  <a:extLst>
                    <a:ext uri="{9D8B030D-6E8A-4147-A177-3AD203B41FA5}">
                      <a16:colId xmlns:a16="http://schemas.microsoft.com/office/drawing/2014/main" val="3996553458"/>
                    </a:ext>
                  </a:extLst>
                </a:gridCol>
              </a:tblGrid>
              <a:tr h="4309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Pensando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Pensando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23090"/>
                  </a:ext>
                </a:extLst>
              </a:tr>
              <a:tr h="22696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“El Nuevo </a:t>
                      </a:r>
                      <a:r>
                        <a:rPr lang="en-US" dirty="0" err="1">
                          <a:effectLst/>
                        </a:rPr>
                        <a:t>esfuerzo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exitante</a:t>
                      </a:r>
                      <a:r>
                        <a:rPr lang="en-US" dirty="0">
                          <a:effectLst/>
                        </a:rPr>
                        <a:t> de </a:t>
                      </a:r>
                      <a:r>
                        <a:rPr lang="en-US" dirty="0" err="1">
                          <a:effectLst/>
                        </a:rPr>
                        <a:t>hacer</a:t>
                      </a:r>
                      <a:r>
                        <a:rPr lang="en-US" dirty="0">
                          <a:effectLst/>
                        </a:rPr>
                        <a:t> las </a:t>
                      </a:r>
                      <a:r>
                        <a:rPr lang="en-US" dirty="0" err="1">
                          <a:effectLst/>
                        </a:rPr>
                        <a:t>computadoras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pensar</a:t>
                      </a:r>
                      <a:r>
                        <a:rPr lang="en-US" baseline="0" dirty="0">
                          <a:effectLst/>
                        </a:rPr>
                        <a:t>… </a:t>
                      </a:r>
                      <a:r>
                        <a:rPr lang="en-US" i="1" baseline="0" dirty="0" err="1">
                          <a:effectLst/>
                        </a:rPr>
                        <a:t>máquinas</a:t>
                      </a:r>
                      <a:r>
                        <a:rPr lang="en-US" i="1" baseline="0" dirty="0">
                          <a:effectLst/>
                        </a:rPr>
                        <a:t> con </a:t>
                      </a:r>
                      <a:r>
                        <a:rPr lang="en-US" i="1" baseline="0" dirty="0" err="1">
                          <a:effectLst/>
                        </a:rPr>
                        <a:t>mentes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en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sentido</a:t>
                      </a:r>
                      <a:r>
                        <a:rPr lang="en-US" baseline="0" dirty="0">
                          <a:effectLst/>
                        </a:rPr>
                        <a:t> complete o </a:t>
                      </a:r>
                      <a:r>
                        <a:rPr lang="en-US" baseline="0" dirty="0" err="1">
                          <a:effectLst/>
                        </a:rPr>
                        <a:t>literalmente</a:t>
                      </a:r>
                      <a:r>
                        <a:rPr lang="en-US" baseline="0" dirty="0">
                          <a:effectLst/>
                        </a:rPr>
                        <a:t>” (</a:t>
                      </a:r>
                      <a:r>
                        <a:rPr lang="en-US" baseline="0" dirty="0" err="1">
                          <a:effectLst/>
                        </a:rPr>
                        <a:t>Haugeland</a:t>
                      </a:r>
                      <a:r>
                        <a:rPr lang="en-US" baseline="0" dirty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n-US" baseline="0" dirty="0">
                        <a:effectLst/>
                      </a:endParaRPr>
                    </a:p>
                    <a:p>
                      <a:pPr algn="r" rtl="0" fontAlgn="b"/>
                      <a:r>
                        <a:rPr lang="en-US" baseline="0" dirty="0">
                          <a:effectLst/>
                        </a:rPr>
                        <a:t>“La </a:t>
                      </a:r>
                      <a:r>
                        <a:rPr lang="en-US" baseline="0" dirty="0" err="1">
                          <a:effectLst/>
                        </a:rPr>
                        <a:t>automatización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actividades</a:t>
                      </a:r>
                      <a:r>
                        <a:rPr lang="en-US" baseline="0" dirty="0">
                          <a:effectLst/>
                        </a:rPr>
                        <a:t> que </a:t>
                      </a:r>
                      <a:r>
                        <a:rPr lang="en-US" baseline="0" dirty="0" err="1">
                          <a:effectLst/>
                        </a:rPr>
                        <a:t>asociamos</a:t>
                      </a:r>
                      <a:r>
                        <a:rPr lang="en-US" baseline="0" dirty="0">
                          <a:effectLst/>
                        </a:rPr>
                        <a:t> con </a:t>
                      </a:r>
                      <a:r>
                        <a:rPr lang="en-US" baseline="0" dirty="0" err="1">
                          <a:effectLst/>
                        </a:rPr>
                        <a:t>pensamiento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humano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actividades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como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toma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decisiones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resolución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problemas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aprendizaje</a:t>
                      </a:r>
                      <a:r>
                        <a:rPr lang="en-US" baseline="0" dirty="0">
                          <a:effectLst/>
                        </a:rPr>
                        <a:t>… “, (Bellman, 1978) 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PA" dirty="0">
                          <a:effectLst/>
                        </a:rPr>
                        <a:t>“El</a:t>
                      </a:r>
                      <a:r>
                        <a:rPr lang="es-PA" baseline="0" dirty="0">
                          <a:effectLst/>
                        </a:rPr>
                        <a:t> estudio de facultades mentales a </a:t>
                      </a:r>
                      <a:r>
                        <a:rPr lang="es-PA" baseline="0" dirty="0" err="1">
                          <a:effectLst/>
                        </a:rPr>
                        <a:t>travez</a:t>
                      </a:r>
                      <a:r>
                        <a:rPr lang="es-PA" baseline="0" dirty="0">
                          <a:effectLst/>
                        </a:rPr>
                        <a:t> de modelos </a:t>
                      </a:r>
                      <a:r>
                        <a:rPr lang="es-PA" baseline="0" dirty="0" err="1">
                          <a:effectLst/>
                        </a:rPr>
                        <a:t>computacioneales</a:t>
                      </a:r>
                      <a:r>
                        <a:rPr lang="es-PA" baseline="0" dirty="0">
                          <a:effectLst/>
                        </a:rPr>
                        <a:t>”, (</a:t>
                      </a:r>
                      <a:r>
                        <a:rPr lang="es-PA" baseline="0" dirty="0" err="1">
                          <a:effectLst/>
                        </a:rPr>
                        <a:t>Charniak</a:t>
                      </a:r>
                      <a:r>
                        <a:rPr lang="es-PA" baseline="0" dirty="0">
                          <a:effectLst/>
                        </a:rPr>
                        <a:t> y </a:t>
                      </a:r>
                      <a:r>
                        <a:rPr lang="es-PA" baseline="0" dirty="0" err="1">
                          <a:effectLst/>
                        </a:rPr>
                        <a:t>McDermott</a:t>
                      </a:r>
                      <a:r>
                        <a:rPr lang="es-PA" baseline="0" dirty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>
                          <a:effectLst/>
                        </a:rPr>
                        <a:t>“El estudio de las computaciones que hace posible percibir, razonar y actuar”, (Winston, 1992)</a:t>
                      </a: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516586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Actuando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Actuando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32396"/>
                  </a:ext>
                </a:extLst>
              </a:tr>
              <a:tr h="118650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“El arte de </a:t>
                      </a:r>
                      <a:r>
                        <a:rPr lang="en-US" dirty="0" err="1">
                          <a:effectLst/>
                        </a:rPr>
                        <a:t>crear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máquinas</a:t>
                      </a:r>
                      <a:r>
                        <a:rPr lang="en-US" dirty="0">
                          <a:effectLst/>
                        </a:rPr>
                        <a:t> que </a:t>
                      </a:r>
                      <a:r>
                        <a:rPr lang="en-US" dirty="0" err="1">
                          <a:effectLst/>
                        </a:rPr>
                        <a:t>desempeñan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funciones</a:t>
                      </a:r>
                      <a:r>
                        <a:rPr lang="en-US" baseline="0" dirty="0">
                          <a:effectLst/>
                        </a:rPr>
                        <a:t> que </a:t>
                      </a:r>
                      <a:r>
                        <a:rPr lang="en-US" baseline="0" dirty="0" err="1">
                          <a:effectLst/>
                        </a:rPr>
                        <a:t>requieren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inteligencia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cuando</a:t>
                      </a:r>
                      <a:r>
                        <a:rPr lang="en-US" baseline="0" dirty="0">
                          <a:effectLst/>
                        </a:rPr>
                        <a:t> son </a:t>
                      </a:r>
                      <a:r>
                        <a:rPr lang="en-US" baseline="0" dirty="0" err="1">
                          <a:effectLst/>
                        </a:rPr>
                        <a:t>realizadas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por</a:t>
                      </a:r>
                      <a:r>
                        <a:rPr lang="en-US" baseline="0" dirty="0">
                          <a:effectLst/>
                        </a:rPr>
                        <a:t> personas” (Kurzweil, 1990)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“</a:t>
                      </a:r>
                      <a:r>
                        <a:rPr lang="en-US" dirty="0" err="1">
                          <a:effectLst/>
                        </a:rPr>
                        <a:t>Inteligencia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Computacional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es</a:t>
                      </a:r>
                      <a:r>
                        <a:rPr lang="en-US" dirty="0">
                          <a:effectLst/>
                        </a:rPr>
                        <a:t> el studio de </a:t>
                      </a:r>
                      <a:r>
                        <a:rPr lang="en-US" dirty="0" err="1">
                          <a:effectLst/>
                        </a:rPr>
                        <a:t>los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diseños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agentes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inteligentes</a:t>
                      </a:r>
                      <a:r>
                        <a:rPr lang="en-US" baseline="0" dirty="0">
                          <a:effectLst/>
                        </a:rPr>
                        <a:t>” (Poole et al. 1998)</a:t>
                      </a: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>
                          <a:effectLst/>
                        </a:rPr>
                        <a:t>“IA …  se preocupa del comportamiento inteligente de artefactos”, (</a:t>
                      </a:r>
                      <a:r>
                        <a:rPr lang="es-PA" baseline="0" dirty="0" err="1">
                          <a:effectLst/>
                        </a:rPr>
                        <a:t>Nillson</a:t>
                      </a:r>
                      <a:r>
                        <a:rPr lang="es-PA" baseline="0" dirty="0">
                          <a:effectLst/>
                        </a:rPr>
                        <a:t>, 1998)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69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634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La prueba de Turing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Propuesta por Alan Turing</a:t>
            </a:r>
          </a:p>
          <a:p>
            <a:r>
              <a:rPr lang="es-PA" dirty="0"/>
              <a:t>Prueba </a:t>
            </a:r>
            <a:r>
              <a:rPr lang="es-PA" dirty="0" err="1"/>
              <a:t>operacinal</a:t>
            </a:r>
            <a:r>
              <a:rPr lang="es-PA" dirty="0"/>
              <a:t> de inteligencia</a:t>
            </a:r>
          </a:p>
          <a:p>
            <a:pPr lvl="1"/>
            <a:r>
              <a:rPr lang="es-PA" dirty="0"/>
              <a:t>Prueba de PC </a:t>
            </a:r>
          </a:p>
          <a:p>
            <a:pPr lvl="1"/>
            <a:r>
              <a:rPr lang="es-PA" dirty="0"/>
              <a:t>Prueba de Humano</a:t>
            </a:r>
          </a:p>
          <a:p>
            <a:pPr lvl="1"/>
            <a:endParaRPr lang="es-PA" dirty="0"/>
          </a:p>
          <a:p>
            <a:r>
              <a:rPr lang="es-PA" dirty="0"/>
              <a:t>¿Hay diferencia?</a:t>
            </a:r>
          </a:p>
          <a:p>
            <a:r>
              <a:rPr lang="es-PA" dirty="0"/>
              <a:t>No hay humano en la prueba total, es innecesario</a:t>
            </a:r>
          </a:p>
          <a:p>
            <a:pPr marL="457200" lvl="1" indent="0">
              <a:buNone/>
            </a:pPr>
            <a:endParaRPr lang="es-PA" dirty="0"/>
          </a:p>
          <a:p>
            <a:r>
              <a:rPr lang="es-PA" dirty="0"/>
              <a:t>Capacidades</a:t>
            </a:r>
          </a:p>
          <a:p>
            <a:pPr lvl="1"/>
            <a:r>
              <a:rPr lang="es-PA" dirty="0"/>
              <a:t>Procesamiento de Lenguaje Natural: comunicarse en ingles</a:t>
            </a:r>
          </a:p>
          <a:p>
            <a:pPr lvl="1"/>
            <a:r>
              <a:rPr lang="es-PA" dirty="0"/>
              <a:t>Representación del conocimiento: almacena lo que ve o escucha</a:t>
            </a:r>
          </a:p>
          <a:p>
            <a:pPr lvl="1"/>
            <a:r>
              <a:rPr lang="es-PA" dirty="0"/>
              <a:t>Razonamiento Automático: usar estas respuestas para nuevas conclusiones</a:t>
            </a:r>
          </a:p>
          <a:p>
            <a:pPr lvl="1"/>
            <a:r>
              <a:rPr lang="es-PA" dirty="0"/>
              <a:t>Aprendizaje </a:t>
            </a:r>
            <a:r>
              <a:rPr lang="es-PA" dirty="0" err="1"/>
              <a:t>Automatico</a:t>
            </a:r>
            <a:r>
              <a:rPr lang="es-PA" dirty="0"/>
              <a:t>: análisis y extrapolación de patrones</a:t>
            </a:r>
          </a:p>
        </p:txBody>
      </p:sp>
      <p:pic>
        <p:nvPicPr>
          <p:cNvPr id="4100" name="Picture 4" descr="Image result for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29" y="1424708"/>
            <a:ext cx="4948010" cy="32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85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La prueba de Turing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/>
          </a:bodyPr>
          <a:lstStyle/>
          <a:p>
            <a:r>
              <a:rPr lang="es-PA" dirty="0"/>
              <a:t>Prueba Total de Turing</a:t>
            </a:r>
          </a:p>
          <a:p>
            <a:pPr lvl="1"/>
            <a:r>
              <a:rPr lang="es-PA" dirty="0"/>
              <a:t>Prueba de Percepción del sistema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Se debe cumplir</a:t>
            </a:r>
          </a:p>
          <a:p>
            <a:pPr lvl="1"/>
            <a:r>
              <a:rPr lang="es-PA" dirty="0" err="1"/>
              <a:t>Vision</a:t>
            </a:r>
            <a:r>
              <a:rPr lang="es-PA" dirty="0"/>
              <a:t> por computador</a:t>
            </a:r>
          </a:p>
          <a:p>
            <a:pPr lvl="1"/>
            <a:r>
              <a:rPr lang="es-PA" dirty="0" err="1"/>
              <a:t>Robotica</a:t>
            </a:r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Las 6 disciplinas componen la IA</a:t>
            </a:r>
          </a:p>
        </p:txBody>
      </p:sp>
      <p:pic>
        <p:nvPicPr>
          <p:cNvPr id="6146" name="Picture 2" descr="Image result for total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086" y="1450498"/>
            <a:ext cx="3558511" cy="25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17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Pensando Humanamente – Modelo Cognitivo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Para un programa pensar como humano debemos saber como piensa el humano</a:t>
            </a:r>
          </a:p>
          <a:p>
            <a:pPr lvl="1"/>
            <a:r>
              <a:rPr lang="es-PA" dirty="0"/>
              <a:t>Introspección</a:t>
            </a:r>
          </a:p>
          <a:p>
            <a:pPr lvl="2"/>
            <a:r>
              <a:rPr lang="es-PA" dirty="0"/>
              <a:t>Capturar pensamientos</a:t>
            </a:r>
          </a:p>
          <a:p>
            <a:pPr lvl="1"/>
            <a:r>
              <a:rPr lang="es-PA" dirty="0"/>
              <a:t>Experimentos Psicológicos</a:t>
            </a:r>
          </a:p>
          <a:p>
            <a:pPr lvl="2"/>
            <a:r>
              <a:rPr lang="es-PA" dirty="0"/>
              <a:t>Observando acciones</a:t>
            </a:r>
          </a:p>
          <a:p>
            <a:pPr lvl="1"/>
            <a:r>
              <a:rPr lang="es-PA" dirty="0"/>
              <a:t>Imagen Cerebral</a:t>
            </a:r>
          </a:p>
          <a:p>
            <a:pPr lvl="2"/>
            <a:r>
              <a:rPr lang="es-PA" dirty="0"/>
              <a:t>Observando el cerebro en acción</a:t>
            </a:r>
          </a:p>
          <a:p>
            <a:pPr lvl="2"/>
            <a:endParaRPr lang="es-PA" dirty="0"/>
          </a:p>
          <a:p>
            <a:r>
              <a:rPr lang="es-PA" dirty="0"/>
              <a:t>Ciencias cognitivas  </a:t>
            </a:r>
          </a:p>
          <a:p>
            <a:pPr lvl="1"/>
            <a:r>
              <a:rPr lang="es-PA" dirty="0"/>
              <a:t>modelos de IA de la psicología y mente humana</a:t>
            </a:r>
          </a:p>
          <a:p>
            <a:pPr lvl="1"/>
            <a:endParaRPr lang="es-PA" dirty="0"/>
          </a:p>
          <a:p>
            <a:r>
              <a:rPr lang="es-PA" dirty="0"/>
              <a:t>Confusión</a:t>
            </a:r>
          </a:p>
          <a:p>
            <a:pPr lvl="1"/>
            <a:r>
              <a:rPr lang="es-PA" dirty="0"/>
              <a:t>Un algoritmo ejecuta bien la tarea</a:t>
            </a:r>
          </a:p>
          <a:p>
            <a:pPr lvl="1"/>
            <a:r>
              <a:rPr lang="es-PA" dirty="0"/>
              <a:t>Un modelo de IA representa bien la inteligencia humana</a:t>
            </a:r>
          </a:p>
        </p:txBody>
      </p:sp>
      <p:pic>
        <p:nvPicPr>
          <p:cNvPr id="7176" name="Picture 8" descr="Image result for cognitive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88" y="2469662"/>
            <a:ext cx="4448351" cy="31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79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Aproximación de las Leyes del Pensamiento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6848703" cy="440059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Silogismo</a:t>
            </a:r>
          </a:p>
          <a:p>
            <a:pPr lvl="1"/>
            <a:r>
              <a:rPr lang="es-PA" dirty="0"/>
              <a:t>Aristóteles – Pensamiento Correcto</a:t>
            </a:r>
          </a:p>
          <a:p>
            <a:pPr lvl="1"/>
            <a:r>
              <a:rPr lang="es-PA" dirty="0"/>
              <a:t>2 premisas, 1 conclusión</a:t>
            </a:r>
          </a:p>
          <a:p>
            <a:endParaRPr lang="es-PA" dirty="0"/>
          </a:p>
          <a:p>
            <a:r>
              <a:rPr lang="es-PA" dirty="0"/>
              <a:t>Lógica</a:t>
            </a:r>
          </a:p>
          <a:p>
            <a:pPr lvl="1"/>
            <a:r>
              <a:rPr lang="es-PA" dirty="0"/>
              <a:t>Supone operaciones mentales</a:t>
            </a:r>
          </a:p>
          <a:p>
            <a:pPr lvl="1"/>
            <a:r>
              <a:rPr lang="es-PA" dirty="0"/>
              <a:t>Relaciones del mundo y objetos</a:t>
            </a:r>
          </a:p>
          <a:p>
            <a:pPr lvl="1"/>
            <a:r>
              <a:rPr lang="es-PA" dirty="0"/>
              <a:t>1965 ya existían programadores, problemas con lógica</a:t>
            </a:r>
          </a:p>
          <a:p>
            <a:endParaRPr lang="es-PA" dirty="0"/>
          </a:p>
          <a:p>
            <a:r>
              <a:rPr lang="es-PA" dirty="0"/>
              <a:t>Logicismo</a:t>
            </a:r>
          </a:p>
          <a:p>
            <a:pPr lvl="1"/>
            <a:r>
              <a:rPr lang="es-PA" dirty="0"/>
              <a:t>Lógica + IA</a:t>
            </a:r>
          </a:p>
          <a:p>
            <a:pPr lvl="1"/>
            <a:r>
              <a:rPr lang="es-PA" dirty="0"/>
              <a:t>Crear sistemas inteligentes</a:t>
            </a:r>
          </a:p>
        </p:txBody>
      </p:sp>
      <p:pic>
        <p:nvPicPr>
          <p:cNvPr id="7180" name="Picture 12" descr="Image result for silogis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21082" r="76875" b="46061"/>
          <a:stretch/>
        </p:blipFill>
        <p:spPr bwMode="auto">
          <a:xfrm>
            <a:off x="6323805" y="1853248"/>
            <a:ext cx="1763485" cy="16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5487549" y="4920635"/>
            <a:ext cx="6074227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Problemas/</a:t>
            </a:r>
            <a:r>
              <a:rPr lang="es-PA" dirty="0" err="1"/>
              <a:t>Obstaculos</a:t>
            </a:r>
            <a:endParaRPr lang="es-PA" dirty="0"/>
          </a:p>
          <a:p>
            <a:pPr lvl="1"/>
            <a:r>
              <a:rPr lang="es-PA" dirty="0"/>
              <a:t>Conocimiento por </a:t>
            </a:r>
            <a:r>
              <a:rPr lang="es-PA" dirty="0" err="1"/>
              <a:t>ntoación</a:t>
            </a:r>
            <a:r>
              <a:rPr lang="es-PA" dirty="0"/>
              <a:t> lógica</a:t>
            </a:r>
          </a:p>
          <a:p>
            <a:pPr lvl="1"/>
            <a:r>
              <a:rPr lang="es-PA" dirty="0"/>
              <a:t>El resolver un problema en principio vs práctica</a:t>
            </a:r>
          </a:p>
          <a:p>
            <a:pPr lvl="2"/>
            <a:r>
              <a:rPr lang="es-PA" dirty="0"/>
              <a:t>Escasea el recurso computacional con unos pocos cientos</a:t>
            </a:r>
          </a:p>
        </p:txBody>
      </p:sp>
    </p:spTree>
    <p:extLst>
      <p:ext uri="{BB962C8B-B14F-4D97-AF65-F5344CB8AC3E}">
        <p14:creationId xmlns:p14="http://schemas.microsoft.com/office/powerpoint/2010/main" val="2619572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Fundaciones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Aristóteles (348-322 A.C.)</a:t>
            </a:r>
          </a:p>
          <a:p>
            <a:pPr lvl="1"/>
            <a:r>
              <a:rPr lang="es-PA" dirty="0"/>
              <a:t>Leyes precisas que gobiernan el cerebro</a:t>
            </a:r>
          </a:p>
          <a:p>
            <a:pPr lvl="1"/>
            <a:r>
              <a:rPr lang="es-PA" dirty="0"/>
              <a:t>Silogismo</a:t>
            </a:r>
          </a:p>
          <a:p>
            <a:r>
              <a:rPr lang="es-PA" dirty="0" err="1"/>
              <a:t>Ramon</a:t>
            </a:r>
            <a:r>
              <a:rPr lang="es-PA" dirty="0"/>
              <a:t> </a:t>
            </a:r>
            <a:r>
              <a:rPr lang="es-PA" dirty="0" err="1"/>
              <a:t>Lull</a:t>
            </a:r>
            <a:r>
              <a:rPr lang="es-PA" dirty="0"/>
              <a:t> (1315 D.C.) </a:t>
            </a:r>
          </a:p>
          <a:p>
            <a:pPr lvl="1"/>
            <a:r>
              <a:rPr lang="es-PA" dirty="0"/>
              <a:t>Inteligencia en base a artefactos mecánicos</a:t>
            </a:r>
          </a:p>
          <a:p>
            <a:r>
              <a:rPr lang="es-PA" dirty="0"/>
              <a:t>Thomas Hobbes (1588-1679)</a:t>
            </a:r>
          </a:p>
          <a:p>
            <a:pPr lvl="1"/>
            <a:r>
              <a:rPr lang="es-PA" dirty="0"/>
              <a:t>Razonamiento por medio de computación numérica</a:t>
            </a:r>
          </a:p>
          <a:p>
            <a:pPr lvl="1"/>
            <a:r>
              <a:rPr lang="es-PA" dirty="0"/>
              <a:t>Aún no existía el computador</a:t>
            </a:r>
          </a:p>
          <a:p>
            <a:r>
              <a:rPr lang="es-PA" dirty="0"/>
              <a:t>Leonardo Da Vinci</a:t>
            </a:r>
          </a:p>
          <a:p>
            <a:pPr lvl="1"/>
            <a:r>
              <a:rPr lang="es-PA" dirty="0"/>
              <a:t>Diseño (no construido) una calculadora mecánica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15044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Fundaciones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Wilhelm </a:t>
            </a:r>
            <a:r>
              <a:rPr lang="es-PA" dirty="0" err="1"/>
              <a:t>Schikard</a:t>
            </a:r>
            <a:r>
              <a:rPr lang="es-PA" dirty="0"/>
              <a:t> (1592 – 1635)</a:t>
            </a:r>
          </a:p>
          <a:p>
            <a:pPr lvl="1"/>
            <a:r>
              <a:rPr lang="es-PA" dirty="0"/>
              <a:t>Primera calculadora mecánica</a:t>
            </a:r>
          </a:p>
          <a:p>
            <a:r>
              <a:rPr lang="es-PA" dirty="0"/>
              <a:t>Blaise Pascal (1623 – 1662)</a:t>
            </a:r>
          </a:p>
          <a:p>
            <a:pPr lvl="1"/>
            <a:r>
              <a:rPr lang="es-PA" dirty="0" err="1"/>
              <a:t>Pascalina</a:t>
            </a:r>
            <a:endParaRPr lang="es-PA" dirty="0"/>
          </a:p>
          <a:p>
            <a:r>
              <a:rPr lang="es-PA" dirty="0"/>
              <a:t>Thomas Hobbes (1651)</a:t>
            </a:r>
          </a:p>
          <a:p>
            <a:pPr lvl="1"/>
            <a:r>
              <a:rPr lang="es-PA" dirty="0"/>
              <a:t>Sugiere en su libro </a:t>
            </a:r>
            <a:r>
              <a:rPr lang="es-PA" dirty="0" err="1"/>
              <a:t>Leviathan</a:t>
            </a:r>
            <a:r>
              <a:rPr lang="es-PA" dirty="0"/>
              <a:t> un “animal artificial”</a:t>
            </a:r>
          </a:p>
          <a:p>
            <a:r>
              <a:rPr lang="es-PA" dirty="0"/>
              <a:t>Descartes</a:t>
            </a:r>
          </a:p>
          <a:p>
            <a:pPr lvl="1"/>
            <a:r>
              <a:rPr lang="es-PA" dirty="0" err="1"/>
              <a:t>Racionalizmo</a:t>
            </a:r>
            <a:r>
              <a:rPr lang="es-PA" dirty="0"/>
              <a:t>:  poder de razonamiento</a:t>
            </a:r>
          </a:p>
          <a:p>
            <a:pPr lvl="1"/>
            <a:r>
              <a:rPr lang="es-PA" dirty="0"/>
              <a:t>Dualismo:  aquí los humanos tienen dualidad, sin embargo no los animales</a:t>
            </a:r>
          </a:p>
          <a:p>
            <a:r>
              <a:rPr lang="es-PA" dirty="0"/>
              <a:t>Materialismo</a:t>
            </a:r>
          </a:p>
          <a:p>
            <a:pPr lvl="1"/>
            <a:r>
              <a:rPr lang="es-PA" dirty="0"/>
              <a:t>El cerebro opera de acuerdo a las leyes físicas que constituyen la mente.</a:t>
            </a:r>
          </a:p>
        </p:txBody>
      </p:sp>
    </p:spTree>
    <p:extLst>
      <p:ext uri="{BB962C8B-B14F-4D97-AF65-F5344CB8AC3E}">
        <p14:creationId xmlns:p14="http://schemas.microsoft.com/office/powerpoint/2010/main" val="1536126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Fundaciones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err="1"/>
              <a:t>Empirisismo</a:t>
            </a:r>
            <a:endParaRPr lang="es-PA" dirty="0"/>
          </a:p>
          <a:p>
            <a:pPr lvl="1"/>
            <a:r>
              <a:rPr lang="es-PA" dirty="0"/>
              <a:t>Francis Bacon (1561 – 1626)</a:t>
            </a:r>
          </a:p>
          <a:p>
            <a:r>
              <a:rPr lang="es-PA" dirty="0"/>
              <a:t>Inducción, David Hume,1776</a:t>
            </a:r>
          </a:p>
          <a:p>
            <a:pPr lvl="1"/>
            <a:r>
              <a:rPr lang="es-PA" dirty="0"/>
              <a:t>Las reglas generales son adquiridas por acciones repetitivas</a:t>
            </a:r>
          </a:p>
          <a:p>
            <a:r>
              <a:rPr lang="es-PA" dirty="0"/>
              <a:t>Positivismo Lógico, Rudolf </a:t>
            </a:r>
            <a:r>
              <a:rPr lang="es-PA" dirty="0" err="1"/>
              <a:t>Carnap</a:t>
            </a:r>
            <a:r>
              <a:rPr lang="es-PA" dirty="0"/>
              <a:t> (1891 – 1970)</a:t>
            </a:r>
          </a:p>
          <a:p>
            <a:pPr lvl="1"/>
            <a:r>
              <a:rPr lang="es-PA" dirty="0"/>
              <a:t>Combina Racionalismo y Positivismo</a:t>
            </a:r>
          </a:p>
          <a:p>
            <a:r>
              <a:rPr lang="es-PA" dirty="0"/>
              <a:t>Teoría de la Confirmación (</a:t>
            </a:r>
            <a:r>
              <a:rPr lang="es-PA" dirty="0" err="1"/>
              <a:t>Carnap</a:t>
            </a:r>
            <a:r>
              <a:rPr lang="es-PA" dirty="0"/>
              <a:t> &amp; </a:t>
            </a:r>
            <a:r>
              <a:rPr lang="es-PA" dirty="0" err="1"/>
              <a:t>Hempel</a:t>
            </a:r>
            <a:r>
              <a:rPr lang="es-PA" dirty="0"/>
              <a:t>, 1905-1997)</a:t>
            </a:r>
          </a:p>
          <a:p>
            <a:pPr lvl="1"/>
            <a:r>
              <a:rPr lang="es-PA" dirty="0"/>
              <a:t>Analiza la teoría de adquisición con experiencia</a:t>
            </a:r>
          </a:p>
          <a:p>
            <a:pPr lvl="1"/>
            <a:r>
              <a:rPr lang="es-PA" dirty="0"/>
              <a:t>Conexión entre conocimiento y acciones</a:t>
            </a:r>
          </a:p>
        </p:txBody>
      </p:sp>
    </p:spTree>
    <p:extLst>
      <p:ext uri="{BB962C8B-B14F-4D97-AF65-F5344CB8AC3E}">
        <p14:creationId xmlns:p14="http://schemas.microsoft.com/office/powerpoint/2010/main" val="3744434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Matemáticas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Reglas</a:t>
            </a:r>
          </a:p>
          <a:p>
            <a:r>
              <a:rPr lang="es-PA" dirty="0"/>
              <a:t>Computación</a:t>
            </a:r>
          </a:p>
          <a:p>
            <a:r>
              <a:rPr lang="es-PA" dirty="0"/>
              <a:t>Razonamiento de cierta información</a:t>
            </a:r>
          </a:p>
          <a:p>
            <a:endParaRPr lang="es-PA" dirty="0"/>
          </a:p>
          <a:p>
            <a:r>
              <a:rPr lang="es-PA" dirty="0"/>
              <a:t>Algoritmo</a:t>
            </a:r>
          </a:p>
          <a:p>
            <a:pPr lvl="1"/>
            <a:r>
              <a:rPr lang="es-PA" dirty="0"/>
              <a:t>Algoritmo Euclidiano de máximo común divisor</a:t>
            </a:r>
          </a:p>
          <a:p>
            <a:pPr lvl="2"/>
            <a:r>
              <a:rPr lang="es-PA" dirty="0"/>
              <a:t>Primer algoritmo</a:t>
            </a:r>
          </a:p>
          <a:p>
            <a:pPr lvl="1"/>
            <a:r>
              <a:rPr lang="es-PA" dirty="0"/>
              <a:t>Al </a:t>
            </a:r>
            <a:r>
              <a:rPr lang="es-PA" dirty="0" err="1"/>
              <a:t>Knowarazmi</a:t>
            </a:r>
            <a:endParaRPr lang="es-PA" dirty="0"/>
          </a:p>
          <a:p>
            <a:pPr lvl="2"/>
            <a:r>
              <a:rPr lang="es-PA" dirty="0"/>
              <a:t>Algebra y números</a:t>
            </a:r>
          </a:p>
          <a:p>
            <a:pPr lvl="2"/>
            <a:endParaRPr lang="es-PA" dirty="0"/>
          </a:p>
        </p:txBody>
      </p:sp>
      <p:pic>
        <p:nvPicPr>
          <p:cNvPr id="9218" name="Picture 2" descr="Image result for AI m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18" y="1356332"/>
            <a:ext cx="4213226" cy="2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l-Khwariz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561" y="3901042"/>
            <a:ext cx="2139427" cy="28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10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Matemáticas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George Boole (Siglo XIX)</a:t>
            </a:r>
          </a:p>
          <a:p>
            <a:pPr lvl="1"/>
            <a:r>
              <a:rPr lang="es-PA" dirty="0"/>
              <a:t>Conceptos matemáticos basados en deducción (Algebra Booleana)</a:t>
            </a:r>
          </a:p>
          <a:p>
            <a:r>
              <a:rPr lang="es-PA" dirty="0" err="1"/>
              <a:t>Kurt</a:t>
            </a:r>
            <a:r>
              <a:rPr lang="es-PA" dirty="0"/>
              <a:t> </a:t>
            </a:r>
            <a:r>
              <a:rPr lang="es-PA" dirty="0" err="1"/>
              <a:t>Godel</a:t>
            </a:r>
            <a:r>
              <a:rPr lang="es-PA" dirty="0"/>
              <a:t> (1906-1978)</a:t>
            </a:r>
          </a:p>
          <a:p>
            <a:pPr lvl="1"/>
            <a:r>
              <a:rPr lang="es-PA" dirty="0"/>
              <a:t>Primera orden lógica, no captura el principio de inducción</a:t>
            </a:r>
          </a:p>
          <a:p>
            <a:pPr lvl="1"/>
            <a:r>
              <a:rPr lang="es-PA" dirty="0"/>
              <a:t>Teorema de “</a:t>
            </a:r>
            <a:r>
              <a:rPr lang="es-PA" dirty="0" err="1"/>
              <a:t>descompletación</a:t>
            </a:r>
            <a:r>
              <a:rPr lang="es-PA" dirty="0"/>
              <a:t>”</a:t>
            </a:r>
          </a:p>
          <a:p>
            <a:pPr lvl="2"/>
            <a:r>
              <a:rPr lang="es-PA" dirty="0"/>
              <a:t>En cualquier lógica de números naturales hay lógicas no probables con sentido teórico</a:t>
            </a:r>
          </a:p>
          <a:p>
            <a:pPr lvl="2"/>
            <a:r>
              <a:rPr lang="es-PA" dirty="0"/>
              <a:t>Funciones con enteros no pueden ser representadas por algoritmos</a:t>
            </a:r>
          </a:p>
          <a:p>
            <a:r>
              <a:rPr lang="es-PA" dirty="0"/>
              <a:t>Alan Turing</a:t>
            </a:r>
          </a:p>
          <a:p>
            <a:pPr lvl="1"/>
            <a:r>
              <a:rPr lang="es-PA" dirty="0"/>
              <a:t>Ningún programa de máquina dará un resultado, de una entrada, o correr siempre</a:t>
            </a:r>
          </a:p>
          <a:p>
            <a:r>
              <a:rPr lang="es-PA" dirty="0"/>
              <a:t>Trazabilidad</a:t>
            </a:r>
          </a:p>
          <a:p>
            <a:pPr lvl="1"/>
            <a:r>
              <a:rPr lang="es-PA" dirty="0"/>
              <a:t>Complejidad de cómputo crece exponencialmente</a:t>
            </a:r>
          </a:p>
          <a:p>
            <a:pPr lvl="1"/>
            <a:r>
              <a:rPr lang="es-PA" dirty="0"/>
              <a:t>Tamaño de Instancias</a:t>
            </a:r>
          </a:p>
        </p:txBody>
      </p:sp>
    </p:spTree>
    <p:extLst>
      <p:ext uri="{BB962C8B-B14F-4D97-AF65-F5344CB8AC3E}">
        <p14:creationId xmlns:p14="http://schemas.microsoft.com/office/powerpoint/2010/main" val="218781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quizzes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moodle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avisará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realizará</a:t>
            </a:r>
            <a:r>
              <a:rPr lang="en-US" dirty="0"/>
              <a:t> el quiz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.  Sin embargo </a:t>
            </a:r>
            <a:r>
              <a:rPr lang="en-US" dirty="0" err="1"/>
              <a:t>esto</a:t>
            </a:r>
            <a:r>
              <a:rPr lang="en-US" dirty="0"/>
              <a:t> no </a:t>
            </a:r>
            <a:r>
              <a:rPr lang="en-US" dirty="0" err="1"/>
              <a:t>significa</a:t>
            </a:r>
            <a:r>
              <a:rPr lang="en-US" dirty="0"/>
              <a:t> que no </a:t>
            </a:r>
            <a:r>
              <a:rPr lang="en-US" dirty="0" err="1"/>
              <a:t>deban</a:t>
            </a:r>
            <a:r>
              <a:rPr lang="en-US" dirty="0"/>
              <a:t>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Moodle </a:t>
            </a:r>
            <a:r>
              <a:rPr lang="en-US" dirty="0" err="1"/>
              <a:t>siempre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Quiz no </a:t>
            </a:r>
            <a:r>
              <a:rPr lang="en-US" dirty="0" err="1"/>
              <a:t>realizado</a:t>
            </a:r>
            <a:r>
              <a:rPr lang="en-US" dirty="0"/>
              <a:t>  = 0</a:t>
            </a:r>
          </a:p>
          <a:p>
            <a:pPr lvl="1"/>
            <a:r>
              <a:rPr lang="en-US" dirty="0"/>
              <a:t>El quiz no se </a:t>
            </a:r>
            <a:r>
              <a:rPr lang="en-US" dirty="0" err="1"/>
              <a:t>repite</a:t>
            </a:r>
            <a:endParaRPr lang="en-US" dirty="0"/>
          </a:p>
          <a:p>
            <a:pPr lvl="1"/>
            <a:r>
              <a:rPr lang="en-US" dirty="0"/>
              <a:t>El quiz dura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semana</a:t>
            </a:r>
            <a:r>
              <a:rPr lang="en-US" dirty="0"/>
              <a:t>, 8 horas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inicio</a:t>
            </a:r>
            <a:endParaRPr lang="en-US" dirty="0"/>
          </a:p>
          <a:p>
            <a:r>
              <a:rPr lang="en-US" dirty="0" err="1"/>
              <a:t>Entregar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el </a:t>
            </a:r>
            <a:r>
              <a:rPr lang="en-US" dirty="0" err="1"/>
              <a:t>días</a:t>
            </a:r>
            <a:r>
              <a:rPr lang="en-US" dirty="0"/>
              <a:t> de </a:t>
            </a:r>
            <a:r>
              <a:rPr lang="en-US" dirty="0" err="1"/>
              <a:t>entrega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25%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= 0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videos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entrega</a:t>
            </a:r>
            <a:r>
              <a:rPr lang="en-US" dirty="0"/>
              <a:t> o </a:t>
            </a:r>
            <a:r>
              <a:rPr lang="en-US" dirty="0" err="1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Matemáticas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Teoría de la Probabilidad!</a:t>
            </a:r>
          </a:p>
          <a:p>
            <a:pPr lvl="1"/>
            <a:r>
              <a:rPr lang="es-PA" dirty="0" err="1"/>
              <a:t>Gerolamo</a:t>
            </a:r>
            <a:r>
              <a:rPr lang="es-PA" dirty="0"/>
              <a:t> </a:t>
            </a:r>
            <a:r>
              <a:rPr lang="es-PA" dirty="0" err="1"/>
              <a:t>Cardano</a:t>
            </a:r>
            <a:r>
              <a:rPr lang="es-PA" dirty="0"/>
              <a:t>, Blaise Pascal, Pierre Fermat</a:t>
            </a:r>
          </a:p>
          <a:p>
            <a:pPr lvl="1"/>
            <a:r>
              <a:rPr lang="es-PA" dirty="0"/>
              <a:t>Predecir el futuro en juegos de azar y asignar pagos a jugadores</a:t>
            </a:r>
          </a:p>
          <a:p>
            <a:pPr lvl="1"/>
            <a:r>
              <a:rPr lang="es-PA" dirty="0"/>
              <a:t>Mediciones Inciertas, muy útil en ciencias cuantitativas</a:t>
            </a:r>
          </a:p>
          <a:p>
            <a:pPr lvl="1"/>
            <a:endParaRPr lang="es-PA" dirty="0"/>
          </a:p>
          <a:p>
            <a:r>
              <a:rPr lang="es-PA" dirty="0"/>
              <a:t>Regla de </a:t>
            </a:r>
            <a:r>
              <a:rPr lang="es-PA" dirty="0" err="1"/>
              <a:t>Bayes</a:t>
            </a:r>
            <a:endParaRPr lang="es-PA" dirty="0"/>
          </a:p>
          <a:p>
            <a:pPr lvl="1"/>
            <a:r>
              <a:rPr lang="es-PA" dirty="0"/>
              <a:t>Actualizar probabilidades basada en nueva evidencia</a:t>
            </a:r>
          </a:p>
          <a:p>
            <a:pPr lvl="1"/>
            <a:r>
              <a:rPr lang="es-PA" dirty="0"/>
              <a:t>Razonamiento incierto en IA</a:t>
            </a:r>
          </a:p>
        </p:txBody>
      </p:sp>
      <p:pic>
        <p:nvPicPr>
          <p:cNvPr id="14340" name="Picture 4" descr="Image result for pierre fermat gamb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80" y="1616529"/>
            <a:ext cx="3380620" cy="19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Bayes R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4252572"/>
            <a:ext cx="3667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60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Economía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Decisiones basado en paga máxima</a:t>
            </a:r>
          </a:p>
          <a:p>
            <a:r>
              <a:rPr lang="es-PA" dirty="0"/>
              <a:t>Cuando otros no siguen en juego</a:t>
            </a:r>
          </a:p>
          <a:p>
            <a:r>
              <a:rPr lang="es-PA" dirty="0"/>
              <a:t>Pagas en un futuro lejano</a:t>
            </a:r>
          </a:p>
          <a:p>
            <a:endParaRPr lang="es-PA" dirty="0"/>
          </a:p>
          <a:p>
            <a:r>
              <a:rPr lang="es-PA" dirty="0"/>
              <a:t>Teoría de la decisión</a:t>
            </a:r>
          </a:p>
          <a:p>
            <a:pPr lvl="1"/>
            <a:r>
              <a:rPr lang="es-PA" dirty="0"/>
              <a:t>Combina probabilidad con teoría de </a:t>
            </a:r>
            <a:r>
              <a:rPr lang="es-PA" dirty="0" err="1"/>
              <a:t>utildad</a:t>
            </a:r>
            <a:endParaRPr lang="es-PA" dirty="0"/>
          </a:p>
          <a:p>
            <a:pPr lvl="1"/>
            <a:r>
              <a:rPr lang="es-PA" dirty="0"/>
              <a:t>Toma de decisiones económicas</a:t>
            </a:r>
          </a:p>
          <a:p>
            <a:pPr lvl="1"/>
            <a:r>
              <a:rPr lang="es-PA" dirty="0"/>
              <a:t>Pequeños mercados son tratados como juego</a:t>
            </a:r>
          </a:p>
          <a:p>
            <a:r>
              <a:rPr lang="es-PA" dirty="0"/>
              <a:t>Teoría de Juegos</a:t>
            </a:r>
          </a:p>
          <a:p>
            <a:pPr lvl="1"/>
            <a:r>
              <a:rPr lang="es-PA" dirty="0"/>
              <a:t>Von </a:t>
            </a:r>
            <a:r>
              <a:rPr lang="es-PA" dirty="0" err="1"/>
              <a:t>Newmann</a:t>
            </a:r>
            <a:r>
              <a:rPr lang="es-PA" dirty="0"/>
              <a:t> &amp; </a:t>
            </a:r>
            <a:r>
              <a:rPr lang="es-PA" dirty="0" err="1"/>
              <a:t>Morgenstern</a:t>
            </a:r>
            <a:endParaRPr lang="es-PA" dirty="0"/>
          </a:p>
          <a:p>
            <a:pPr lvl="1"/>
            <a:r>
              <a:rPr lang="es-PA" dirty="0"/>
              <a:t>Puede aparecer un agente que </a:t>
            </a:r>
            <a:r>
              <a:rPr lang="es-PA" dirty="0" err="1"/>
              <a:t>adpote</a:t>
            </a:r>
            <a:r>
              <a:rPr lang="es-PA" dirty="0"/>
              <a:t> políticas racionales</a:t>
            </a:r>
          </a:p>
        </p:txBody>
      </p:sp>
    </p:spTree>
    <p:extLst>
      <p:ext uri="{BB962C8B-B14F-4D97-AF65-F5344CB8AC3E}">
        <p14:creationId xmlns:p14="http://schemas.microsoft.com/office/powerpoint/2010/main" val="3531811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Economía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¿Cómo se tratan decisiones racionales de acciones </a:t>
            </a:r>
            <a:r>
              <a:rPr lang="es-PA" dirty="0" err="1"/>
              <a:t>ambigüas</a:t>
            </a:r>
            <a:r>
              <a:rPr lang="es-PA" dirty="0"/>
              <a:t>?</a:t>
            </a:r>
          </a:p>
          <a:p>
            <a:pPr lvl="1"/>
            <a:r>
              <a:rPr lang="es-PA" dirty="0"/>
              <a:t>Guerra Mundial II</a:t>
            </a:r>
          </a:p>
          <a:p>
            <a:pPr lvl="1"/>
            <a:r>
              <a:rPr lang="es-PA" dirty="0"/>
              <a:t>Toma de decisiones complejas</a:t>
            </a:r>
          </a:p>
          <a:p>
            <a:pPr lvl="1"/>
            <a:r>
              <a:rPr lang="es-PA" dirty="0"/>
              <a:t>Richard </a:t>
            </a:r>
            <a:r>
              <a:rPr lang="es-PA" dirty="0" err="1"/>
              <a:t>Bellman</a:t>
            </a:r>
            <a:endParaRPr lang="es-PA" dirty="0"/>
          </a:p>
          <a:p>
            <a:pPr lvl="2"/>
            <a:r>
              <a:rPr lang="es-PA" dirty="0"/>
              <a:t>Proceso de Decisión de </a:t>
            </a:r>
            <a:r>
              <a:rPr lang="es-PA" dirty="0" err="1"/>
              <a:t>Markov</a:t>
            </a:r>
            <a:endParaRPr lang="es-PA" dirty="0"/>
          </a:p>
          <a:p>
            <a:pPr lvl="1"/>
            <a:r>
              <a:rPr lang="es-PA" dirty="0"/>
              <a:t>Y otros…</a:t>
            </a:r>
          </a:p>
        </p:txBody>
      </p:sp>
      <p:pic>
        <p:nvPicPr>
          <p:cNvPr id="16386" name="Picture 2" descr="Image result for Bellman Eq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85" y="3020672"/>
            <a:ext cx="5774871" cy="250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763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Neurociencia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4914900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Estudia le sistema nervioso</a:t>
            </a:r>
          </a:p>
          <a:p>
            <a:pPr lvl="1"/>
            <a:r>
              <a:rPr lang="es-PA" dirty="0"/>
              <a:t>Cerebro</a:t>
            </a:r>
          </a:p>
          <a:p>
            <a:pPr lvl="1"/>
            <a:r>
              <a:rPr lang="es-PA" dirty="0"/>
              <a:t>Como desarrollamos el pensamiento</a:t>
            </a:r>
          </a:p>
          <a:p>
            <a:pPr lvl="1"/>
            <a:endParaRPr lang="es-PA" dirty="0"/>
          </a:p>
          <a:p>
            <a:r>
              <a:rPr lang="es-PA" dirty="0"/>
              <a:t>Paul Broca</a:t>
            </a:r>
          </a:p>
          <a:p>
            <a:pPr lvl="1"/>
            <a:r>
              <a:rPr lang="es-PA" dirty="0"/>
              <a:t>Estudio de Afasia (déficit vocal)</a:t>
            </a:r>
          </a:p>
          <a:p>
            <a:pPr lvl="1"/>
            <a:r>
              <a:rPr lang="es-PA" dirty="0"/>
              <a:t>Se conocía poco de nervios cerebrales</a:t>
            </a:r>
          </a:p>
          <a:p>
            <a:pPr lvl="1"/>
            <a:endParaRPr lang="es-PA" dirty="0"/>
          </a:p>
          <a:p>
            <a:r>
              <a:rPr lang="es-PA" dirty="0"/>
              <a:t>Camilo Golgi (1843 – 1926)</a:t>
            </a:r>
          </a:p>
          <a:p>
            <a:pPr lvl="1"/>
            <a:r>
              <a:rPr lang="es-PA" dirty="0"/>
              <a:t>Observación de Neuronas</a:t>
            </a:r>
          </a:p>
          <a:p>
            <a:pPr lvl="1"/>
            <a:r>
              <a:rPr lang="es-PA" dirty="0"/>
              <a:t>Santiago Ramón y Cajal</a:t>
            </a:r>
          </a:p>
          <a:p>
            <a:r>
              <a:rPr lang="es-PA" dirty="0" err="1"/>
              <a:t>Nicolas</a:t>
            </a:r>
            <a:r>
              <a:rPr lang="es-PA" dirty="0"/>
              <a:t> </a:t>
            </a:r>
            <a:r>
              <a:rPr lang="es-PA" dirty="0" err="1"/>
              <a:t>Rashevsky</a:t>
            </a:r>
            <a:r>
              <a:rPr lang="es-PA" dirty="0"/>
              <a:t> (1936, 1938)</a:t>
            </a:r>
          </a:p>
          <a:p>
            <a:pPr lvl="1"/>
            <a:r>
              <a:rPr lang="es-PA" dirty="0"/>
              <a:t>Primer modelo matemático del sistema nervioso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68" y="1992086"/>
            <a:ext cx="6474831" cy="31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5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Neurociencia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/>
              <a:t>Generar el proceso cognitivo</a:t>
            </a:r>
          </a:p>
          <a:p>
            <a:pPr lvl="1"/>
            <a:r>
              <a:rPr lang="es-PA" dirty="0"/>
              <a:t>Colección de Células llevan a acciones y conciencia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Singularidad</a:t>
            </a:r>
          </a:p>
          <a:p>
            <a:pPr lvl="1"/>
            <a:r>
              <a:rPr lang="es-PA" dirty="0" err="1"/>
              <a:t>Vinge</a:t>
            </a:r>
            <a:r>
              <a:rPr lang="es-PA" dirty="0"/>
              <a:t>, 1993; </a:t>
            </a:r>
            <a:r>
              <a:rPr lang="es-PA" dirty="0" err="1"/>
              <a:t>Kurzweil</a:t>
            </a:r>
            <a:r>
              <a:rPr lang="es-PA" dirty="0"/>
              <a:t>, 2005</a:t>
            </a:r>
          </a:p>
          <a:p>
            <a:pPr lvl="1"/>
            <a:r>
              <a:rPr lang="es-PA" dirty="0"/>
              <a:t>Sin diferencia entre IA y humanos</a:t>
            </a:r>
          </a:p>
          <a:p>
            <a:pPr lvl="1"/>
            <a:r>
              <a:rPr lang="es-PA" dirty="0"/>
              <a:t>Aún con la supercomputadora no sabemos llegar a AGI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59" y="2269672"/>
            <a:ext cx="961752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88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Psicología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/>
              <a:t>¿Cómo pensamos los humanos y animales?</a:t>
            </a:r>
          </a:p>
          <a:p>
            <a:pPr lvl="1"/>
            <a:r>
              <a:rPr lang="es-PA" dirty="0"/>
              <a:t>Von </a:t>
            </a:r>
            <a:r>
              <a:rPr lang="es-PA" dirty="0" err="1"/>
              <a:t>Helmontz</a:t>
            </a:r>
            <a:r>
              <a:rPr lang="es-PA" dirty="0"/>
              <a:t> – 1821 – 1894</a:t>
            </a:r>
          </a:p>
          <a:p>
            <a:pPr lvl="2"/>
            <a:r>
              <a:rPr lang="es-PA" dirty="0"/>
              <a:t>Estudio de visión humana “</a:t>
            </a:r>
            <a:r>
              <a:rPr lang="es-PA" dirty="0" err="1"/>
              <a:t>Handbook</a:t>
            </a:r>
            <a:r>
              <a:rPr lang="es-PA" dirty="0"/>
              <a:t> of </a:t>
            </a:r>
            <a:r>
              <a:rPr lang="es-PA" dirty="0" err="1"/>
              <a:t>Psycological</a:t>
            </a:r>
            <a:r>
              <a:rPr lang="es-PA" dirty="0"/>
              <a:t> </a:t>
            </a:r>
            <a:r>
              <a:rPr lang="es-PA" dirty="0" err="1"/>
              <a:t>Optics</a:t>
            </a:r>
            <a:r>
              <a:rPr lang="es-PA" dirty="0"/>
              <a:t>”</a:t>
            </a:r>
          </a:p>
          <a:p>
            <a:pPr lvl="2"/>
            <a:r>
              <a:rPr lang="es-PA" dirty="0"/>
              <a:t>Estudio de animales de una manera experimental</a:t>
            </a:r>
          </a:p>
          <a:p>
            <a:pPr lvl="1"/>
            <a:r>
              <a:rPr lang="es-PA" dirty="0"/>
              <a:t>John Watson 1878 – 1958 </a:t>
            </a:r>
          </a:p>
          <a:p>
            <a:pPr lvl="2"/>
            <a:r>
              <a:rPr lang="es-PA" dirty="0" err="1"/>
              <a:t>Teoria</a:t>
            </a:r>
            <a:r>
              <a:rPr lang="es-PA" dirty="0"/>
              <a:t> </a:t>
            </a:r>
            <a:r>
              <a:rPr lang="es-PA" dirty="0" err="1"/>
              <a:t>comportamientista</a:t>
            </a:r>
            <a:endParaRPr lang="es-PA" dirty="0"/>
          </a:p>
          <a:p>
            <a:pPr lvl="2"/>
            <a:r>
              <a:rPr lang="es-PA" dirty="0"/>
              <a:t>Estudiaban solo los estímulos (entradas -&gt; respuesta)</a:t>
            </a:r>
          </a:p>
          <a:p>
            <a:pPr lvl="2"/>
            <a:endParaRPr lang="es-PA" dirty="0"/>
          </a:p>
          <a:p>
            <a:pPr lvl="1"/>
            <a:r>
              <a:rPr lang="es-PA" dirty="0" err="1"/>
              <a:t>Psicologia</a:t>
            </a:r>
            <a:r>
              <a:rPr lang="es-PA" dirty="0"/>
              <a:t> Cognitiva</a:t>
            </a:r>
          </a:p>
          <a:p>
            <a:pPr lvl="2"/>
            <a:r>
              <a:rPr lang="es-PA" dirty="0"/>
              <a:t>Ve el cerebro como una plataforma de procesamiento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76934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</a:t>
            </a:r>
            <a:r>
              <a:rPr lang="es-PA" dirty="0" err="1"/>
              <a:t>Ingenieria</a:t>
            </a:r>
            <a:r>
              <a:rPr lang="es-PA" dirty="0"/>
              <a:t> Computacional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¿Cómo podemos realizar una computadora eficiente?</a:t>
            </a:r>
          </a:p>
          <a:p>
            <a:pPr lvl="1"/>
            <a:r>
              <a:rPr lang="es-PA" dirty="0"/>
              <a:t>Se necesita</a:t>
            </a:r>
          </a:p>
          <a:p>
            <a:pPr lvl="2"/>
            <a:r>
              <a:rPr lang="es-PA" dirty="0"/>
              <a:t>Inteligencia </a:t>
            </a:r>
          </a:p>
          <a:p>
            <a:pPr lvl="2"/>
            <a:r>
              <a:rPr lang="es-PA" dirty="0"/>
              <a:t>Artefacto</a:t>
            </a:r>
          </a:p>
          <a:p>
            <a:pPr lvl="2"/>
            <a:endParaRPr lang="es-PA" dirty="0"/>
          </a:p>
          <a:p>
            <a:pPr lvl="1"/>
            <a:r>
              <a:rPr lang="es-PA" dirty="0"/>
              <a:t>La primera PC con operaciones</a:t>
            </a:r>
          </a:p>
          <a:p>
            <a:pPr lvl="2"/>
            <a:r>
              <a:rPr lang="es-PA" dirty="0"/>
              <a:t>Alan Turing – 1940</a:t>
            </a:r>
          </a:p>
          <a:p>
            <a:pPr lvl="1"/>
            <a:r>
              <a:rPr lang="es-PA" dirty="0"/>
              <a:t>La primera PC con operaciones programables</a:t>
            </a:r>
          </a:p>
          <a:p>
            <a:pPr lvl="2"/>
            <a:r>
              <a:rPr lang="es-PA" dirty="0"/>
              <a:t>Z-3, Zuze-1941</a:t>
            </a:r>
          </a:p>
          <a:p>
            <a:pPr lvl="2"/>
            <a:r>
              <a:rPr lang="es-PA" dirty="0"/>
              <a:t>Puntos flotantes</a:t>
            </a:r>
          </a:p>
          <a:p>
            <a:pPr lvl="2"/>
            <a:r>
              <a:rPr lang="es-PA" dirty="0"/>
              <a:t>El primer lenguaje de alto nivel</a:t>
            </a:r>
          </a:p>
          <a:p>
            <a:pPr lvl="1"/>
            <a:r>
              <a:rPr lang="es-PA" dirty="0"/>
              <a:t>Primera PC electrónica</a:t>
            </a:r>
          </a:p>
          <a:p>
            <a:pPr lvl="2"/>
            <a:r>
              <a:rPr lang="es-PA" dirty="0"/>
              <a:t>ABC, Iowa </a:t>
            </a:r>
            <a:r>
              <a:rPr lang="es-PA" dirty="0" err="1"/>
              <a:t>State</a:t>
            </a:r>
            <a:r>
              <a:rPr lang="es-PA" dirty="0"/>
              <a:t> U… ENIAC</a:t>
            </a:r>
          </a:p>
          <a:p>
            <a:pPr lvl="2"/>
            <a:endParaRPr lang="es-PA" dirty="0"/>
          </a:p>
          <a:p>
            <a:endParaRPr lang="es-PA" dirty="0"/>
          </a:p>
        </p:txBody>
      </p:sp>
      <p:pic>
        <p:nvPicPr>
          <p:cNvPr id="1026" name="Picture 2" descr="Image result for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57" y="1601725"/>
            <a:ext cx="3140133" cy="164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-3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274" y="3699933"/>
            <a:ext cx="2878667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83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</a:t>
            </a:r>
            <a:r>
              <a:rPr lang="es-PA" dirty="0" err="1"/>
              <a:t>Ingenieria</a:t>
            </a:r>
            <a:r>
              <a:rPr lang="es-PA" dirty="0"/>
              <a:t> Computacional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Actualmente</a:t>
            </a:r>
          </a:p>
          <a:p>
            <a:pPr lvl="1"/>
            <a:r>
              <a:rPr lang="es-PA" dirty="0"/>
              <a:t>Alta escala de integración</a:t>
            </a:r>
          </a:p>
          <a:p>
            <a:pPr lvl="1"/>
            <a:r>
              <a:rPr lang="es-PA" dirty="0" err="1"/>
              <a:t>Multiples</a:t>
            </a:r>
            <a:r>
              <a:rPr lang="es-PA" dirty="0"/>
              <a:t> </a:t>
            </a:r>
            <a:r>
              <a:rPr lang="es-PA" dirty="0" err="1"/>
              <a:t>Cores</a:t>
            </a:r>
            <a:endParaRPr lang="es-PA" dirty="0"/>
          </a:p>
          <a:p>
            <a:pPr lvl="1"/>
            <a:r>
              <a:rPr lang="es-PA" dirty="0"/>
              <a:t>Paralelismo</a:t>
            </a:r>
          </a:p>
          <a:p>
            <a:r>
              <a:rPr lang="es-PA" dirty="0"/>
              <a:t>Anteriormente</a:t>
            </a:r>
          </a:p>
          <a:p>
            <a:pPr lvl="1"/>
            <a:r>
              <a:rPr lang="es-PA" dirty="0"/>
              <a:t>Máquina Diferencial de Babbage</a:t>
            </a:r>
          </a:p>
          <a:p>
            <a:pPr lvl="2"/>
            <a:r>
              <a:rPr lang="es-PA" dirty="0"/>
              <a:t>Cómputo de operaciones científicas</a:t>
            </a:r>
          </a:p>
          <a:p>
            <a:pPr lvl="1"/>
            <a:r>
              <a:rPr lang="es-PA" dirty="0"/>
              <a:t>Máquina Analítica de Babbage</a:t>
            </a:r>
          </a:p>
          <a:p>
            <a:pPr lvl="1"/>
            <a:r>
              <a:rPr lang="es-PA" dirty="0"/>
              <a:t>Ada </a:t>
            </a:r>
            <a:r>
              <a:rPr lang="es-PA" dirty="0" err="1"/>
              <a:t>Lovelace</a:t>
            </a:r>
            <a:r>
              <a:rPr lang="es-PA" dirty="0"/>
              <a:t> (hija de Lord Byron)</a:t>
            </a:r>
          </a:p>
          <a:p>
            <a:pPr lvl="2"/>
            <a:r>
              <a:rPr lang="es-PA" dirty="0"/>
              <a:t>Primera programadora</a:t>
            </a:r>
          </a:p>
          <a:p>
            <a:r>
              <a:rPr lang="es-PA" dirty="0"/>
              <a:t>Sistemas Operativos</a:t>
            </a:r>
          </a:p>
          <a:p>
            <a:pPr lvl="1"/>
            <a:r>
              <a:rPr lang="es-PA" dirty="0" err="1"/>
              <a:t>Admon</a:t>
            </a:r>
            <a:r>
              <a:rPr lang="es-PA" dirty="0"/>
              <a:t>. Memoria, interpretes, </a:t>
            </a:r>
            <a:r>
              <a:rPr lang="es-PA" dirty="0" err="1"/>
              <a:t>linked</a:t>
            </a:r>
            <a:r>
              <a:rPr lang="es-PA" dirty="0"/>
              <a:t> </a:t>
            </a:r>
            <a:r>
              <a:rPr lang="es-PA" dirty="0" err="1"/>
              <a:t>lists</a:t>
            </a:r>
            <a:r>
              <a:rPr lang="es-PA" dirty="0"/>
              <a:t>, OOP</a:t>
            </a:r>
          </a:p>
          <a:p>
            <a:endParaRPr lang="es-PA" dirty="0"/>
          </a:p>
        </p:txBody>
      </p:sp>
      <p:pic>
        <p:nvPicPr>
          <p:cNvPr id="2050" name="Picture 2" descr="Image result for CPU multi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1477162"/>
            <a:ext cx="2642813" cy="161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PU cu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03" y="1560335"/>
            <a:ext cx="3629257" cy="14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abbage ANALYTICAL en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80" y="3393443"/>
            <a:ext cx="3175780" cy="22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da love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00" y="370017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017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Teoría de Control y Cibernética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¿Cómo los artefactos pueden operar </a:t>
            </a:r>
            <a:r>
              <a:rPr lang="es-PA" dirty="0" err="1"/>
              <a:t>autonomamente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Ktesibios</a:t>
            </a:r>
            <a:r>
              <a:rPr lang="es-PA" dirty="0"/>
              <a:t> de Alexandria (250 A.C.)</a:t>
            </a:r>
          </a:p>
          <a:p>
            <a:pPr lvl="2"/>
            <a:r>
              <a:rPr lang="es-PA" dirty="0"/>
              <a:t>Reloj de agua con regulador de flujo</a:t>
            </a:r>
          </a:p>
          <a:p>
            <a:pPr lvl="2"/>
            <a:r>
              <a:rPr lang="es-PA" dirty="0"/>
              <a:t>Anteriormente solo los seres vivientes podrían alterar su comportamiento</a:t>
            </a:r>
          </a:p>
          <a:p>
            <a:pPr lvl="1"/>
            <a:r>
              <a:rPr lang="es-PA" dirty="0"/>
              <a:t>James Watt 176 - 1819</a:t>
            </a:r>
          </a:p>
          <a:p>
            <a:pPr lvl="2"/>
            <a:r>
              <a:rPr lang="es-PA" dirty="0"/>
              <a:t>Máquina de Vapor</a:t>
            </a:r>
          </a:p>
          <a:p>
            <a:pPr lvl="1"/>
            <a:r>
              <a:rPr lang="es-PA" dirty="0" err="1"/>
              <a:t>Cornelis</a:t>
            </a:r>
            <a:r>
              <a:rPr lang="es-PA" dirty="0"/>
              <a:t> </a:t>
            </a:r>
            <a:r>
              <a:rPr lang="es-PA" dirty="0" err="1"/>
              <a:t>Drebbel</a:t>
            </a:r>
            <a:r>
              <a:rPr lang="es-PA" dirty="0"/>
              <a:t> 1572 – 1633</a:t>
            </a:r>
          </a:p>
          <a:p>
            <a:pPr lvl="2"/>
            <a:r>
              <a:rPr lang="es-PA" dirty="0"/>
              <a:t>Termostato</a:t>
            </a:r>
          </a:p>
          <a:p>
            <a:pPr lvl="2"/>
            <a:r>
              <a:rPr lang="es-PA" dirty="0"/>
              <a:t>Submarino</a:t>
            </a:r>
          </a:p>
          <a:p>
            <a:pPr lvl="1"/>
            <a:r>
              <a:rPr lang="es-PA" dirty="0" err="1"/>
              <a:t>Norbert</a:t>
            </a:r>
            <a:r>
              <a:rPr lang="es-PA" dirty="0"/>
              <a:t> Wiener / Bertrand Russell</a:t>
            </a:r>
          </a:p>
          <a:p>
            <a:pPr lvl="2"/>
            <a:r>
              <a:rPr lang="es-PA" dirty="0" err="1"/>
              <a:t>Teoria</a:t>
            </a:r>
            <a:r>
              <a:rPr lang="es-PA" dirty="0"/>
              <a:t> de Control</a:t>
            </a:r>
          </a:p>
          <a:p>
            <a:pPr lvl="2"/>
            <a:r>
              <a:rPr lang="es-PA" dirty="0"/>
              <a:t>Sistemas basados entre biológicos y mecánicos </a:t>
            </a:r>
          </a:p>
          <a:p>
            <a:pPr lvl="2"/>
            <a:r>
              <a:rPr lang="es-PA" dirty="0"/>
              <a:t>Cibernética</a:t>
            </a:r>
          </a:p>
        </p:txBody>
      </p:sp>
      <p:pic>
        <p:nvPicPr>
          <p:cNvPr id="3074" name="Picture 2" descr="Image result for ctesibius of alexandria water c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99" y="1313413"/>
            <a:ext cx="2788582" cy="20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team engine wat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34" y="3438920"/>
            <a:ext cx="2659438" cy="19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thermostat dreb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30" y="3438920"/>
            <a:ext cx="181927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90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Teoría de Control y Cibernética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John Von </a:t>
            </a:r>
            <a:r>
              <a:rPr lang="es-PA" dirty="0" err="1"/>
              <a:t>Newmann</a:t>
            </a:r>
            <a:r>
              <a:rPr lang="es-PA" dirty="0"/>
              <a:t> y otros 1940s</a:t>
            </a:r>
          </a:p>
          <a:p>
            <a:r>
              <a:rPr lang="es-PA" dirty="0"/>
              <a:t>Funciones Objetivos</a:t>
            </a:r>
          </a:p>
          <a:p>
            <a:r>
              <a:rPr lang="es-PA" dirty="0"/>
              <a:t>Sistemas de Control Modernos</a:t>
            </a:r>
          </a:p>
          <a:p>
            <a:pPr lvl="1"/>
            <a:r>
              <a:rPr lang="es-PA" dirty="0" err="1"/>
              <a:t>Maximixan</a:t>
            </a:r>
            <a:r>
              <a:rPr lang="es-PA" dirty="0"/>
              <a:t> la función objetivo en el tiempo</a:t>
            </a:r>
          </a:p>
          <a:p>
            <a:pPr lvl="2"/>
            <a:r>
              <a:rPr lang="es-PA" dirty="0" err="1"/>
              <a:t>Estocastico</a:t>
            </a:r>
            <a:endParaRPr lang="es-PA" dirty="0"/>
          </a:p>
          <a:p>
            <a:pPr lvl="2"/>
            <a:r>
              <a:rPr lang="es-PA" dirty="0"/>
              <a:t>Control Óptimo</a:t>
            </a:r>
          </a:p>
          <a:p>
            <a:pPr lvl="2"/>
            <a:r>
              <a:rPr lang="es-PA" dirty="0"/>
              <a:t>Control Robusto</a:t>
            </a:r>
          </a:p>
          <a:p>
            <a:r>
              <a:rPr lang="es-PA" dirty="0"/>
              <a:t>A pesar que IA se parece un poco…</a:t>
            </a:r>
          </a:p>
          <a:p>
            <a:r>
              <a:rPr lang="es-PA" dirty="0"/>
              <a:t>… esquiva estos conceptos de control</a:t>
            </a:r>
          </a:p>
          <a:p>
            <a:pPr lvl="1"/>
            <a:endParaRPr lang="es-PA" dirty="0"/>
          </a:p>
        </p:txBody>
      </p:sp>
      <p:pic>
        <p:nvPicPr>
          <p:cNvPr id="5122" name="Picture 2" descr="Image result for control theory and artificial intelli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93" y="1319307"/>
            <a:ext cx="5281189" cy="51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357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guía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endParaRPr lang="en-US" dirty="0"/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Proyecto</a:t>
            </a:r>
          </a:p>
          <a:p>
            <a:pPr lvl="1"/>
            <a:r>
              <a:rPr lang="en-US" dirty="0"/>
              <a:t>Deben </a:t>
            </a:r>
            <a:r>
              <a:rPr lang="en-US" dirty="0" err="1"/>
              <a:t>revisar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ese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notas</a:t>
            </a:r>
            <a:r>
              <a:rPr lang="en-US" dirty="0"/>
              <a:t>, ese </a:t>
            </a:r>
            <a:r>
              <a:rPr lang="en-US" dirty="0" err="1"/>
              <a:t>día</a:t>
            </a:r>
            <a:r>
              <a:rPr lang="en-US" dirty="0"/>
              <a:t> se </a:t>
            </a:r>
            <a:r>
              <a:rPr lang="en-US" dirty="0" err="1"/>
              <a:t>envían</a:t>
            </a:r>
            <a:r>
              <a:rPr lang="en-US" dirty="0"/>
              <a:t> </a:t>
            </a:r>
            <a:r>
              <a:rPr lang="en-US" dirty="0" err="1"/>
              <a:t>notas</a:t>
            </a:r>
            <a:endParaRPr lang="en-US" dirty="0"/>
          </a:p>
          <a:p>
            <a:r>
              <a:rPr lang="es-PA" dirty="0"/>
              <a:t>Si es estudiante IFARHU (becado) termine la materia si quiere nota</a:t>
            </a:r>
          </a:p>
          <a:p>
            <a:pPr lvl="1"/>
            <a:r>
              <a:rPr lang="es-PA" dirty="0"/>
              <a:t>No se pondrá nota de pase para mantener su beca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Lingüística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¿Cómo se relaciona al pensamiento?</a:t>
            </a:r>
          </a:p>
          <a:p>
            <a:pPr lvl="1"/>
            <a:r>
              <a:rPr lang="es-PA" dirty="0"/>
              <a:t>F. </a:t>
            </a:r>
            <a:r>
              <a:rPr lang="es-PA" dirty="0" err="1"/>
              <a:t>Skinner</a:t>
            </a:r>
            <a:r>
              <a:rPr lang="es-PA" dirty="0"/>
              <a:t> 1957</a:t>
            </a:r>
          </a:p>
          <a:p>
            <a:pPr lvl="2"/>
            <a:r>
              <a:rPr lang="es-PA" dirty="0"/>
              <a:t>Comportamiento Verbal</a:t>
            </a:r>
          </a:p>
          <a:p>
            <a:pPr lvl="2"/>
            <a:r>
              <a:rPr lang="es-PA" dirty="0"/>
              <a:t>Revisión experta del acercamiento al aprendizaje de lengua</a:t>
            </a:r>
          </a:p>
          <a:p>
            <a:pPr lvl="1"/>
            <a:r>
              <a:rPr lang="es-PA" dirty="0"/>
              <a:t>Revisión por Noam Chomsky</a:t>
            </a:r>
          </a:p>
          <a:p>
            <a:pPr lvl="2"/>
            <a:r>
              <a:rPr lang="es-PA" dirty="0"/>
              <a:t>Estructuras </a:t>
            </a:r>
            <a:r>
              <a:rPr lang="es-PA" dirty="0" err="1"/>
              <a:t>Sintáxicas</a:t>
            </a:r>
            <a:endParaRPr lang="es-PA" dirty="0"/>
          </a:p>
          <a:p>
            <a:pPr lvl="2"/>
            <a:r>
              <a:rPr lang="es-PA" dirty="0"/>
              <a:t>La teoría del comportamiento no direcciona la creatividad</a:t>
            </a:r>
          </a:p>
          <a:p>
            <a:pPr lvl="3"/>
            <a:r>
              <a:rPr lang="es-PA" dirty="0"/>
              <a:t>No explica como se forman nuevas palabras sin haber tenido conocimiento de ellas</a:t>
            </a:r>
          </a:p>
          <a:p>
            <a:r>
              <a:rPr lang="es-PA" dirty="0"/>
              <a:t>En IA</a:t>
            </a:r>
          </a:p>
          <a:p>
            <a:pPr lvl="1"/>
            <a:r>
              <a:rPr lang="es-PA" dirty="0"/>
              <a:t>Procesamiento de Lenguaje Natural o NLP, 1960s</a:t>
            </a:r>
          </a:p>
          <a:p>
            <a:pPr lvl="1"/>
            <a:r>
              <a:rPr lang="es-PA" dirty="0"/>
              <a:t>Entender el lenguaje y su contexto</a:t>
            </a:r>
          </a:p>
          <a:p>
            <a:pPr lvl="1"/>
            <a:endParaRPr lang="es-PA" dirty="0"/>
          </a:p>
        </p:txBody>
      </p:sp>
      <p:pic>
        <p:nvPicPr>
          <p:cNvPr id="4098" name="Picture 2" descr="Image result for NL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582" y="4106487"/>
            <a:ext cx="2484587" cy="224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91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Inicios de la IA 1943 – 1955</a:t>
            </a:r>
          </a:p>
          <a:p>
            <a:r>
              <a:rPr lang="es-PA" dirty="0" err="1"/>
              <a:t>McCulloch</a:t>
            </a:r>
            <a:r>
              <a:rPr lang="es-PA" dirty="0"/>
              <a:t> &amp; </a:t>
            </a:r>
            <a:r>
              <a:rPr lang="es-PA" dirty="0" err="1"/>
              <a:t>Pitts</a:t>
            </a:r>
            <a:endParaRPr lang="es-PA" dirty="0"/>
          </a:p>
          <a:p>
            <a:pPr lvl="1"/>
            <a:r>
              <a:rPr lang="es-PA" dirty="0"/>
              <a:t>Bases en modelo neuronal y activación ON/OFF</a:t>
            </a:r>
          </a:p>
          <a:p>
            <a:pPr lvl="1"/>
            <a:r>
              <a:rPr lang="es-PA" dirty="0"/>
              <a:t>Modelo por lógica booleana</a:t>
            </a:r>
          </a:p>
          <a:p>
            <a:r>
              <a:rPr lang="es-PA" dirty="0"/>
              <a:t>Donald </a:t>
            </a:r>
            <a:r>
              <a:rPr lang="es-PA" dirty="0" err="1"/>
              <a:t>Hebb</a:t>
            </a:r>
            <a:r>
              <a:rPr lang="es-PA" dirty="0"/>
              <a:t> 1949</a:t>
            </a:r>
          </a:p>
          <a:p>
            <a:pPr lvl="1"/>
            <a:r>
              <a:rPr lang="es-PA" dirty="0"/>
              <a:t>Demuestra que las Redes pueden aprender</a:t>
            </a:r>
          </a:p>
          <a:p>
            <a:pPr lvl="1"/>
            <a:r>
              <a:rPr lang="es-PA" dirty="0"/>
              <a:t>Simple actualización</a:t>
            </a:r>
          </a:p>
          <a:p>
            <a:r>
              <a:rPr lang="es-PA" dirty="0"/>
              <a:t>Alan Turing 1947</a:t>
            </a:r>
          </a:p>
          <a:p>
            <a:pPr lvl="1"/>
            <a:r>
              <a:rPr lang="es-PA" dirty="0"/>
              <a:t>Computadoras Inteligentes</a:t>
            </a:r>
          </a:p>
          <a:p>
            <a:pPr lvl="1"/>
            <a:r>
              <a:rPr lang="es-PA" dirty="0"/>
              <a:t>Algoritmos </a:t>
            </a:r>
            <a:r>
              <a:rPr lang="es-PA" dirty="0" err="1"/>
              <a:t>Geneticos</a:t>
            </a:r>
            <a:endParaRPr lang="es-PA" dirty="0"/>
          </a:p>
          <a:p>
            <a:pPr lvl="1"/>
            <a:r>
              <a:rPr lang="es-PA" dirty="0"/>
              <a:t>Aprendizaje por refuerzo</a:t>
            </a:r>
          </a:p>
        </p:txBody>
      </p:sp>
      <p:pic>
        <p:nvPicPr>
          <p:cNvPr id="6146" name="Picture 2" descr="Image result for mcculloch pitts neuron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1223753"/>
            <a:ext cx="3673108" cy="18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ebbian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3152763"/>
            <a:ext cx="3374679" cy="251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SNARC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42" y="4408893"/>
            <a:ext cx="2693404" cy="1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98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Nacimiento de la IA 1956</a:t>
            </a:r>
          </a:p>
          <a:p>
            <a:r>
              <a:rPr lang="es-PA" dirty="0"/>
              <a:t>John McCarthy</a:t>
            </a:r>
          </a:p>
          <a:p>
            <a:pPr lvl="1"/>
            <a:r>
              <a:rPr lang="es-PA" dirty="0"/>
              <a:t>Convence en traer investigadores a USA</a:t>
            </a:r>
          </a:p>
          <a:p>
            <a:pPr lvl="1"/>
            <a:r>
              <a:rPr lang="es-PA" dirty="0" err="1"/>
              <a:t>Teoria</a:t>
            </a:r>
            <a:r>
              <a:rPr lang="es-PA" dirty="0"/>
              <a:t> de </a:t>
            </a:r>
            <a:r>
              <a:rPr lang="es-PA" dirty="0" err="1"/>
              <a:t>Automatas</a:t>
            </a:r>
            <a:r>
              <a:rPr lang="es-PA" dirty="0"/>
              <a:t>, Redes Neuronales, Inteligencia</a:t>
            </a:r>
          </a:p>
          <a:p>
            <a:pPr lvl="1"/>
            <a:r>
              <a:rPr lang="es-PA" dirty="0"/>
              <a:t>Workshop de 10 personas para IA</a:t>
            </a:r>
          </a:p>
          <a:p>
            <a:pPr lvl="1"/>
            <a:endParaRPr lang="es-PA" dirty="0"/>
          </a:p>
          <a:p>
            <a:r>
              <a:rPr lang="es-PA" dirty="0"/>
              <a:t>Dos investigadores de Carnegie </a:t>
            </a:r>
            <a:r>
              <a:rPr lang="es-PA" dirty="0" err="1"/>
              <a:t>Tech</a:t>
            </a:r>
            <a:r>
              <a:rPr lang="es-PA" dirty="0"/>
              <a:t> crearon una máquina</a:t>
            </a:r>
          </a:p>
          <a:p>
            <a:pPr lvl="1"/>
            <a:r>
              <a:rPr lang="es-PA" dirty="0" err="1"/>
              <a:t>Resolvia</a:t>
            </a:r>
            <a:r>
              <a:rPr lang="es-PA" dirty="0"/>
              <a:t> un modelo no numérico más fácil que Principia de McCarthy</a:t>
            </a:r>
          </a:p>
        </p:txBody>
      </p:sp>
    </p:spTree>
    <p:extLst>
      <p:ext uri="{BB962C8B-B14F-4D97-AF65-F5344CB8AC3E}">
        <p14:creationId xmlns:p14="http://schemas.microsoft.com/office/powerpoint/2010/main" val="1500777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Grandes expectativas a entusiasmo temprano 1952 – 1969</a:t>
            </a:r>
          </a:p>
          <a:p>
            <a:pPr lvl="1"/>
            <a:r>
              <a:rPr lang="es-PA" dirty="0"/>
              <a:t>Las computadoras solo hacían aritmética</a:t>
            </a:r>
          </a:p>
          <a:p>
            <a:pPr lvl="2"/>
            <a:r>
              <a:rPr lang="es-PA" dirty="0"/>
              <a:t>No resolvían un problema</a:t>
            </a:r>
          </a:p>
          <a:p>
            <a:pPr lvl="2"/>
            <a:r>
              <a:rPr lang="es-PA" dirty="0"/>
              <a:t>El simple hecho de hacer ‘X’ (Alan Turing)</a:t>
            </a:r>
          </a:p>
          <a:p>
            <a:pPr lvl="1"/>
            <a:r>
              <a:rPr lang="es-PA" dirty="0"/>
              <a:t>Solucionador de Problemas Generales de </a:t>
            </a:r>
            <a:r>
              <a:rPr lang="es-PA" dirty="0" err="1"/>
              <a:t>Newell</a:t>
            </a:r>
            <a:r>
              <a:rPr lang="es-PA" dirty="0"/>
              <a:t> &amp; Simmons</a:t>
            </a:r>
          </a:p>
          <a:p>
            <a:pPr lvl="2"/>
            <a:r>
              <a:rPr lang="es-PA" dirty="0"/>
              <a:t>Primer programa en pensar humanamente</a:t>
            </a:r>
          </a:p>
          <a:p>
            <a:pPr lvl="2"/>
            <a:r>
              <a:rPr lang="es-PA" dirty="0"/>
              <a:t>Sistema Simbólico Físico:  cualquier sistema inteligente usa datos y símbolos</a:t>
            </a:r>
          </a:p>
          <a:p>
            <a:pPr lvl="1"/>
            <a:r>
              <a:rPr lang="es-PA" dirty="0"/>
              <a:t>Solucionador de Problemas Geométricos de Nathaniel Rochester</a:t>
            </a:r>
          </a:p>
          <a:p>
            <a:pPr lvl="1"/>
            <a:r>
              <a:rPr lang="es-PA" dirty="0"/>
              <a:t>Arthur Samuel</a:t>
            </a:r>
          </a:p>
          <a:p>
            <a:pPr lvl="2"/>
            <a:r>
              <a:rPr lang="es-PA" dirty="0"/>
              <a:t>IA para Damas</a:t>
            </a:r>
          </a:p>
          <a:p>
            <a:pPr lvl="2"/>
            <a:r>
              <a:rPr lang="es-PA" dirty="0"/>
              <a:t>Creador de </a:t>
            </a:r>
            <a:r>
              <a:rPr lang="es-PA" dirty="0" err="1"/>
              <a:t>Lisp</a:t>
            </a:r>
            <a:endParaRPr lang="es-PA" dirty="0"/>
          </a:p>
          <a:p>
            <a:pPr lvl="1"/>
            <a:r>
              <a:rPr lang="es-PA" dirty="0"/>
              <a:t>J. McCarthy 1958, 1963</a:t>
            </a:r>
          </a:p>
          <a:p>
            <a:pPr lvl="2"/>
            <a:r>
              <a:rPr lang="es-PA" dirty="0" err="1"/>
              <a:t>Paper</a:t>
            </a:r>
            <a:r>
              <a:rPr lang="es-PA" dirty="0"/>
              <a:t> para solución de problemas por experiencia previa</a:t>
            </a:r>
          </a:p>
          <a:p>
            <a:endParaRPr lang="es-PA" dirty="0"/>
          </a:p>
        </p:txBody>
      </p:sp>
      <p:pic>
        <p:nvPicPr>
          <p:cNvPr id="1026" name="Picture 2" descr="Image result for Li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48" y="4015194"/>
            <a:ext cx="2947652" cy="249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090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/>
              <a:t>Minsky</a:t>
            </a:r>
            <a:r>
              <a:rPr lang="es-PA" dirty="0"/>
              <a:t> (MIT), trabajo en robótica</a:t>
            </a:r>
          </a:p>
          <a:p>
            <a:pPr lvl="1"/>
            <a:r>
              <a:rPr lang="es-PA" dirty="0" err="1"/>
              <a:t>Micromundos</a:t>
            </a:r>
            <a:endParaRPr lang="es-PA" dirty="0"/>
          </a:p>
          <a:p>
            <a:pPr lvl="1"/>
            <a:r>
              <a:rPr lang="es-PA" dirty="0"/>
              <a:t>James </a:t>
            </a:r>
            <a:r>
              <a:rPr lang="es-PA" dirty="0" err="1"/>
              <a:t>Slagle</a:t>
            </a:r>
            <a:r>
              <a:rPr lang="es-PA" dirty="0"/>
              <a:t> 1963, programa SAINT</a:t>
            </a:r>
          </a:p>
          <a:p>
            <a:pPr lvl="2"/>
            <a:r>
              <a:rPr lang="es-PA" dirty="0"/>
              <a:t>Resuelve problemas de calculo</a:t>
            </a:r>
          </a:p>
          <a:p>
            <a:pPr lvl="1"/>
            <a:r>
              <a:rPr lang="es-PA" dirty="0"/>
              <a:t>Tom Evans 1968, programa ANALOGY</a:t>
            </a:r>
          </a:p>
          <a:p>
            <a:pPr lvl="2"/>
            <a:r>
              <a:rPr lang="es-PA" dirty="0"/>
              <a:t>Problemas de pruebas de IQ</a:t>
            </a:r>
          </a:p>
          <a:p>
            <a:pPr lvl="1"/>
            <a:r>
              <a:rPr lang="es-PA" dirty="0"/>
              <a:t>Daniel </a:t>
            </a:r>
            <a:r>
              <a:rPr lang="es-PA" dirty="0" err="1"/>
              <a:t>Bobrow</a:t>
            </a:r>
            <a:r>
              <a:rPr lang="es-PA" dirty="0"/>
              <a:t> 1967, programa STUDENT</a:t>
            </a:r>
          </a:p>
          <a:p>
            <a:pPr lvl="2"/>
            <a:r>
              <a:rPr lang="es-PA" dirty="0"/>
              <a:t>Problemas triviales de análisis</a:t>
            </a:r>
          </a:p>
          <a:p>
            <a:pPr lvl="2"/>
            <a:endParaRPr lang="es-PA" dirty="0"/>
          </a:p>
          <a:p>
            <a:r>
              <a:rPr lang="es-PA" dirty="0" err="1"/>
              <a:t>Micromundo</a:t>
            </a:r>
            <a:r>
              <a:rPr lang="es-PA" dirty="0"/>
              <a:t> de Bloques</a:t>
            </a:r>
          </a:p>
          <a:p>
            <a:pPr lvl="1"/>
            <a:r>
              <a:rPr lang="es-PA" dirty="0"/>
              <a:t>En </a:t>
            </a:r>
            <a:r>
              <a:rPr lang="es-PA" dirty="0" err="1"/>
              <a:t>robotica</a:t>
            </a:r>
            <a:r>
              <a:rPr lang="es-PA" dirty="0"/>
              <a:t>, ordenar en una manera</a:t>
            </a:r>
          </a:p>
          <a:p>
            <a:pPr lvl="1"/>
            <a:r>
              <a:rPr lang="es-PA" dirty="0"/>
              <a:t>Problema de </a:t>
            </a:r>
            <a:r>
              <a:rPr lang="es-PA" dirty="0" err="1"/>
              <a:t>Vision</a:t>
            </a:r>
            <a:endParaRPr lang="es-PA" dirty="0"/>
          </a:p>
          <a:p>
            <a:r>
              <a:rPr lang="es-PA" dirty="0"/>
              <a:t>Frank </a:t>
            </a:r>
            <a:r>
              <a:rPr lang="es-PA" dirty="0" err="1"/>
              <a:t>Rosenblatt</a:t>
            </a:r>
            <a:r>
              <a:rPr lang="es-PA" dirty="0"/>
              <a:t> 1962</a:t>
            </a:r>
          </a:p>
          <a:p>
            <a:pPr lvl="1"/>
            <a:r>
              <a:rPr lang="es-PA" dirty="0"/>
              <a:t>Mejoró el </a:t>
            </a:r>
            <a:r>
              <a:rPr lang="es-PA" dirty="0" err="1"/>
              <a:t>Perceptron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3" y="1152983"/>
            <a:ext cx="5972175" cy="3552825"/>
          </a:xfrm>
          <a:prstGeom prst="rect">
            <a:avLst/>
          </a:prstGeom>
        </p:spPr>
      </p:pic>
      <p:pic>
        <p:nvPicPr>
          <p:cNvPr id="6" name="Picture 2" descr="Image result fo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203" y="4752498"/>
            <a:ext cx="3363209" cy="183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14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Una dosis de Realidad 1966-1973</a:t>
            </a:r>
          </a:p>
          <a:p>
            <a:r>
              <a:rPr lang="es-PA" dirty="0" err="1"/>
              <a:t>Simons</a:t>
            </a:r>
            <a:endParaRPr lang="es-PA" dirty="0"/>
          </a:p>
          <a:p>
            <a:pPr lvl="1"/>
            <a:r>
              <a:rPr lang="es-PA" dirty="0"/>
              <a:t>Predijo a 10 años que la IA sería </a:t>
            </a:r>
            <a:r>
              <a:rPr lang="es-PA" dirty="0" err="1"/>
              <a:t>campion</a:t>
            </a:r>
            <a:r>
              <a:rPr lang="es-PA" dirty="0"/>
              <a:t> de Ajedrez</a:t>
            </a:r>
          </a:p>
          <a:p>
            <a:pPr lvl="1"/>
            <a:r>
              <a:rPr lang="es-PA" dirty="0"/>
              <a:t>Se </a:t>
            </a:r>
            <a:r>
              <a:rPr lang="es-PA" dirty="0" err="1"/>
              <a:t>cumplio</a:t>
            </a:r>
            <a:r>
              <a:rPr lang="es-PA" dirty="0"/>
              <a:t> a los 40 años</a:t>
            </a:r>
          </a:p>
          <a:p>
            <a:pPr lvl="1"/>
            <a:r>
              <a:rPr lang="es-PA" dirty="0"/>
              <a:t>Los sistemas de IA fallaban grandemente fuera de su campo</a:t>
            </a:r>
          </a:p>
          <a:p>
            <a:r>
              <a:rPr lang="es-PA" dirty="0"/>
              <a:t>Dificultad de los sistemas de IA de la época</a:t>
            </a:r>
          </a:p>
          <a:p>
            <a:pPr lvl="1"/>
            <a:r>
              <a:rPr lang="es-PA" dirty="0"/>
              <a:t>Los sistemas no conocían nada en materia</a:t>
            </a:r>
          </a:p>
          <a:p>
            <a:pPr lvl="1"/>
            <a:r>
              <a:rPr lang="es-PA" dirty="0"/>
              <a:t>La incapacidad de mutar entre problemas</a:t>
            </a:r>
          </a:p>
          <a:p>
            <a:r>
              <a:rPr lang="es-PA" dirty="0"/>
              <a:t>El primer intento serio</a:t>
            </a:r>
          </a:p>
          <a:p>
            <a:pPr lvl="1"/>
            <a:r>
              <a:rPr lang="es-PA" dirty="0"/>
              <a:t>Traducción de </a:t>
            </a:r>
            <a:r>
              <a:rPr lang="es-PA" dirty="0" err="1"/>
              <a:t>papers</a:t>
            </a:r>
            <a:r>
              <a:rPr lang="es-PA" dirty="0"/>
              <a:t> Ruso-Inglés</a:t>
            </a:r>
          </a:p>
          <a:p>
            <a:pPr lvl="1"/>
            <a:r>
              <a:rPr lang="es-PA" dirty="0"/>
              <a:t>Lanzamiento </a:t>
            </a:r>
            <a:r>
              <a:rPr lang="es-PA" dirty="0" err="1"/>
              <a:t>Sputnik</a:t>
            </a:r>
            <a:endParaRPr lang="es-PA" dirty="0"/>
          </a:p>
          <a:p>
            <a:pPr lvl="1"/>
            <a:r>
              <a:rPr lang="es-PA" dirty="0"/>
              <a:t>Fallido (XXXXXX)</a:t>
            </a:r>
          </a:p>
        </p:txBody>
      </p:sp>
    </p:spTree>
    <p:extLst>
      <p:ext uri="{BB962C8B-B14F-4D97-AF65-F5344CB8AC3E}">
        <p14:creationId xmlns:p14="http://schemas.microsoft.com/office/powerpoint/2010/main" val="2747656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Evolución de máquina / Algoritmos genéticos</a:t>
            </a:r>
          </a:p>
          <a:p>
            <a:pPr lvl="1"/>
            <a:r>
              <a:rPr lang="es-PA" dirty="0"/>
              <a:t>Pequeñas mutaciones de programas</a:t>
            </a:r>
          </a:p>
          <a:p>
            <a:pPr lvl="1"/>
            <a:r>
              <a:rPr lang="es-PA" dirty="0"/>
              <a:t>Podría generalizar nuevos conceptos</a:t>
            </a:r>
          </a:p>
          <a:p>
            <a:pPr lvl="1"/>
            <a:r>
              <a:rPr lang="es-PA" dirty="0"/>
              <a:t>Fallo (XXXX)</a:t>
            </a:r>
          </a:p>
          <a:p>
            <a:r>
              <a:rPr lang="es-PA" dirty="0"/>
              <a:t>Los fallos llevaron a detener las investigaciones</a:t>
            </a:r>
          </a:p>
          <a:p>
            <a:r>
              <a:rPr lang="es-PA" dirty="0"/>
              <a:t>Tercera limitación</a:t>
            </a:r>
          </a:p>
          <a:p>
            <a:pPr lvl="1"/>
            <a:r>
              <a:rPr lang="es-PA" dirty="0"/>
              <a:t>Las redes neuronales no podían representar grandes cambios a entradas</a:t>
            </a:r>
          </a:p>
          <a:p>
            <a:pPr lvl="1"/>
            <a:r>
              <a:rPr lang="es-PA" dirty="0"/>
              <a:t>Sin embargo llevo a investigación</a:t>
            </a:r>
          </a:p>
          <a:p>
            <a:pPr lvl="1"/>
            <a:r>
              <a:rPr lang="es-PA" dirty="0"/>
              <a:t>Algoritmo de “back-</a:t>
            </a:r>
            <a:r>
              <a:rPr lang="es-PA" dirty="0" err="1"/>
              <a:t>propagation</a:t>
            </a:r>
            <a:r>
              <a:rPr lang="es-PA" dirty="0"/>
              <a:t>” llevo interés</a:t>
            </a:r>
          </a:p>
          <a:p>
            <a:pPr lvl="2"/>
            <a:r>
              <a:rPr lang="es-PA" dirty="0"/>
              <a:t>Anteriormente descubierto por </a:t>
            </a:r>
            <a:r>
              <a:rPr lang="es-PA" dirty="0" err="1"/>
              <a:t>Bryson</a:t>
            </a:r>
            <a:r>
              <a:rPr lang="es-PA" dirty="0"/>
              <a:t> y Ho</a:t>
            </a:r>
          </a:p>
          <a:p>
            <a:pPr lvl="1"/>
            <a:endParaRPr lang="es-PA" dirty="0"/>
          </a:p>
        </p:txBody>
      </p:sp>
      <p:pic>
        <p:nvPicPr>
          <p:cNvPr id="4098" name="Picture 2" descr="Image result for backpropagation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408" y="1454040"/>
            <a:ext cx="5240092" cy="278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04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Sistemas basados en conocimiento 1969-1979</a:t>
            </a:r>
          </a:p>
          <a:p>
            <a:pPr lvl="1"/>
            <a:r>
              <a:rPr lang="es-PA" dirty="0"/>
              <a:t>Métodos débiles (métodos anteriores)</a:t>
            </a:r>
          </a:p>
          <a:p>
            <a:pPr lvl="2"/>
            <a:r>
              <a:rPr lang="es-PA" dirty="0"/>
              <a:t>No escalan a mayores problemas</a:t>
            </a:r>
          </a:p>
          <a:p>
            <a:pPr lvl="1"/>
            <a:r>
              <a:rPr lang="es-PA" dirty="0"/>
              <a:t>Programa DENDRAL </a:t>
            </a:r>
          </a:p>
          <a:p>
            <a:pPr lvl="2"/>
            <a:r>
              <a:rPr lang="es-PA" dirty="0"/>
              <a:t>Estructura molecular a base de espectrometría</a:t>
            </a:r>
          </a:p>
          <a:p>
            <a:pPr lvl="2"/>
            <a:r>
              <a:rPr lang="es-PA" dirty="0"/>
              <a:t>Entrada = C6H13NO2 y masa</a:t>
            </a:r>
          </a:p>
          <a:p>
            <a:r>
              <a:rPr lang="es-PA" dirty="0"/>
              <a:t>Sistemas Expertos</a:t>
            </a:r>
          </a:p>
          <a:p>
            <a:pPr lvl="1"/>
            <a:r>
              <a:rPr lang="es-PA" dirty="0"/>
              <a:t>Proyecto de Programa Heurístico</a:t>
            </a:r>
          </a:p>
          <a:p>
            <a:pPr lvl="1"/>
            <a:r>
              <a:rPr lang="es-PA" dirty="0" err="1"/>
              <a:t>Feigenbaum</a:t>
            </a:r>
            <a:r>
              <a:rPr lang="es-PA" dirty="0"/>
              <a:t>, Buchanan</a:t>
            </a:r>
          </a:p>
          <a:p>
            <a:pPr lvl="2"/>
            <a:r>
              <a:rPr lang="es-PA" dirty="0"/>
              <a:t>Diagnóstico Médico</a:t>
            </a:r>
          </a:p>
          <a:p>
            <a:pPr lvl="2"/>
            <a:r>
              <a:rPr lang="es-PA" dirty="0"/>
              <a:t>MYCIN (infecciones sanguíneas)</a:t>
            </a:r>
          </a:p>
          <a:p>
            <a:pPr lvl="1"/>
            <a:r>
              <a:rPr lang="es-PA" dirty="0"/>
              <a:t>Roger </a:t>
            </a:r>
            <a:r>
              <a:rPr lang="es-PA" dirty="0" err="1"/>
              <a:t>Schank</a:t>
            </a:r>
            <a:r>
              <a:rPr lang="es-PA" dirty="0"/>
              <a:t>, </a:t>
            </a:r>
            <a:r>
              <a:rPr lang="es-PA" dirty="0" err="1"/>
              <a:t>Riesbeck</a:t>
            </a:r>
            <a:endParaRPr lang="es-PA" dirty="0"/>
          </a:p>
          <a:p>
            <a:pPr lvl="2"/>
            <a:r>
              <a:rPr lang="es-PA" dirty="0"/>
              <a:t>Aprendizaje de lenguaje</a:t>
            </a:r>
          </a:p>
          <a:p>
            <a:pPr lvl="2"/>
            <a:r>
              <a:rPr lang="es-PA" dirty="0"/>
              <a:t>Menos énfasis de lenguaje y más en razonamiento</a:t>
            </a:r>
          </a:p>
          <a:p>
            <a:pPr lvl="3"/>
            <a:r>
              <a:rPr lang="es-PA" dirty="0"/>
              <a:t>Lenguaje </a:t>
            </a:r>
            <a:r>
              <a:rPr lang="es-PA" dirty="0" err="1"/>
              <a:t>Prolog</a:t>
            </a:r>
            <a:endParaRPr lang="es-PA" dirty="0"/>
          </a:p>
        </p:txBody>
      </p:sp>
      <p:pic>
        <p:nvPicPr>
          <p:cNvPr id="5122" name="Picture 2" descr="Image result for DENDRAL PRO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1303832"/>
            <a:ext cx="3106982" cy="2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edical diagnosis expert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3980143"/>
            <a:ext cx="3048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64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/>
              <a:t>IA se </a:t>
            </a:r>
            <a:r>
              <a:rPr lang="es-PA" dirty="0" err="1"/>
              <a:t>transofma</a:t>
            </a:r>
            <a:r>
              <a:rPr lang="es-PA" dirty="0"/>
              <a:t> en industria 1980-presente</a:t>
            </a:r>
          </a:p>
          <a:p>
            <a:pPr lvl="1"/>
            <a:r>
              <a:rPr lang="es-PA" dirty="0"/>
              <a:t>Primer sistema comercial experto</a:t>
            </a:r>
          </a:p>
          <a:p>
            <a:pPr lvl="2"/>
            <a:r>
              <a:rPr lang="es-PA" dirty="0"/>
              <a:t>Configuraba pedidos de comptuadoras,1986</a:t>
            </a:r>
          </a:p>
          <a:p>
            <a:pPr lvl="2"/>
            <a:r>
              <a:rPr lang="es-PA" dirty="0"/>
              <a:t>Salva costos de 40M/año</a:t>
            </a:r>
          </a:p>
          <a:p>
            <a:pPr lvl="1"/>
            <a:r>
              <a:rPr lang="es-PA" dirty="0"/>
              <a:t>Sistema basado en </a:t>
            </a:r>
            <a:r>
              <a:rPr lang="es-PA" dirty="0" err="1"/>
              <a:t>Prolog</a:t>
            </a:r>
            <a:endParaRPr lang="es-PA" dirty="0"/>
          </a:p>
          <a:p>
            <a:pPr lvl="2"/>
            <a:r>
              <a:rPr lang="es-PA" dirty="0"/>
              <a:t>Plan de 10 años de desarrollo</a:t>
            </a:r>
          </a:p>
          <a:p>
            <a:pPr lvl="2"/>
            <a:r>
              <a:rPr lang="es-PA" dirty="0"/>
              <a:t>En UK fue reanudada la investigación de IA</a:t>
            </a:r>
          </a:p>
          <a:p>
            <a:r>
              <a:rPr lang="es-PA" dirty="0" err="1"/>
              <a:t>Despues</a:t>
            </a:r>
            <a:r>
              <a:rPr lang="es-PA" dirty="0"/>
              <a:t> de tanta inversión en robótica, visión y demás</a:t>
            </a:r>
          </a:p>
          <a:p>
            <a:pPr lvl="1"/>
            <a:r>
              <a:rPr lang="es-PA" dirty="0"/>
              <a:t>Invierno de la IA (AI Winter)</a:t>
            </a:r>
          </a:p>
          <a:p>
            <a:pPr lvl="1"/>
            <a:r>
              <a:rPr lang="es-PA" dirty="0"/>
              <a:t>Debido a la extravagancia de aplicaciones</a:t>
            </a:r>
          </a:p>
        </p:txBody>
      </p:sp>
    </p:spTree>
    <p:extLst>
      <p:ext uri="{BB962C8B-B14F-4D97-AF65-F5344CB8AC3E}">
        <p14:creationId xmlns:p14="http://schemas.microsoft.com/office/powerpoint/2010/main" val="2297486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/>
              <a:t>Retorno de las redes neuronales 1986-presente</a:t>
            </a:r>
          </a:p>
          <a:p>
            <a:pPr lvl="1"/>
            <a:r>
              <a:rPr lang="es-PA" dirty="0"/>
              <a:t>Algoritmo de “back-</a:t>
            </a:r>
            <a:r>
              <a:rPr lang="es-PA" dirty="0" err="1"/>
              <a:t>propagation</a:t>
            </a:r>
            <a:r>
              <a:rPr lang="es-PA" dirty="0"/>
              <a:t>” mediados 80s</a:t>
            </a:r>
          </a:p>
          <a:p>
            <a:pPr lvl="2"/>
            <a:r>
              <a:rPr lang="es-PA" dirty="0"/>
              <a:t>Primeros: </a:t>
            </a:r>
            <a:r>
              <a:rPr lang="es-PA" dirty="0" err="1"/>
              <a:t>Bryson</a:t>
            </a:r>
            <a:r>
              <a:rPr lang="es-PA" dirty="0"/>
              <a:t> y Ho</a:t>
            </a:r>
          </a:p>
          <a:p>
            <a:pPr lvl="1"/>
            <a:r>
              <a:rPr lang="es-PA" dirty="0"/>
              <a:t>Promueven la teoría </a:t>
            </a:r>
            <a:r>
              <a:rPr lang="es-PA" dirty="0" err="1"/>
              <a:t>logisiste</a:t>
            </a:r>
            <a:r>
              <a:rPr lang="es-PA" dirty="0"/>
              <a:t> de </a:t>
            </a:r>
            <a:r>
              <a:rPr lang="es-PA" dirty="0" err="1"/>
              <a:t>Newell</a:t>
            </a:r>
            <a:r>
              <a:rPr lang="es-PA" dirty="0"/>
              <a:t> y </a:t>
            </a:r>
            <a:r>
              <a:rPr lang="es-PA" dirty="0" err="1"/>
              <a:t>Simons</a:t>
            </a:r>
            <a:endParaRPr lang="es-PA" dirty="0"/>
          </a:p>
          <a:p>
            <a:pPr lvl="1"/>
            <a:r>
              <a:rPr lang="es-PA" dirty="0"/>
              <a:t>Conexionismo y aproximación simbólica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Los nuevos sistemas mezclan</a:t>
            </a:r>
          </a:p>
          <a:p>
            <a:pPr lvl="2"/>
            <a:r>
              <a:rPr lang="es-PA" dirty="0"/>
              <a:t>Ciencias cognitivas</a:t>
            </a:r>
          </a:p>
          <a:p>
            <a:pPr lvl="2"/>
            <a:r>
              <a:rPr lang="es-PA" dirty="0"/>
              <a:t>Redes neuronales modernas</a:t>
            </a:r>
          </a:p>
          <a:p>
            <a:pPr lvl="2"/>
            <a:r>
              <a:rPr lang="es-PA" dirty="0"/>
              <a:t>Algoritmos</a:t>
            </a:r>
          </a:p>
          <a:p>
            <a:pPr lvl="2"/>
            <a:r>
              <a:rPr lang="es-PA" dirty="0"/>
              <a:t>Propiedades matemáticas</a:t>
            </a:r>
          </a:p>
        </p:txBody>
      </p:sp>
    </p:spTree>
    <p:extLst>
      <p:ext uri="{BB962C8B-B14F-4D97-AF65-F5344CB8AC3E}">
        <p14:creationId xmlns:p14="http://schemas.microsoft.com/office/powerpoint/2010/main" val="2692239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pedir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al final de la </a:t>
            </a:r>
            <a:r>
              <a:rPr lang="en-US" dirty="0" err="1"/>
              <a:t>materia</a:t>
            </a:r>
            <a:endParaRPr lang="en-US" dirty="0"/>
          </a:p>
          <a:p>
            <a:r>
              <a:rPr lang="en-US" dirty="0"/>
              <a:t>El que </a:t>
            </a:r>
            <a:r>
              <a:rPr lang="en-US" dirty="0" err="1"/>
              <a:t>quiera</a:t>
            </a:r>
            <a:r>
              <a:rPr lang="en-US" dirty="0"/>
              <a:t> </a:t>
            </a:r>
            <a:r>
              <a:rPr lang="en-US" dirty="0" err="1"/>
              <a:t>retirar</a:t>
            </a:r>
            <a:r>
              <a:rPr lang="en-US" dirty="0"/>
              <a:t>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decirmelo</a:t>
            </a:r>
            <a:r>
              <a:rPr lang="en-US" dirty="0"/>
              <a:t> </a:t>
            </a:r>
            <a:r>
              <a:rPr lang="en-US" dirty="0" err="1"/>
              <a:t>personalmente</a:t>
            </a:r>
            <a:r>
              <a:rPr lang="en-US" dirty="0"/>
              <a:t>, no </a:t>
            </a:r>
            <a:r>
              <a:rPr lang="en-US" dirty="0" err="1"/>
              <a:t>por</a:t>
            </a:r>
            <a:r>
              <a:rPr lang="en-US" dirty="0"/>
              <a:t> un amigo</a:t>
            </a:r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el ultimo </a:t>
            </a:r>
            <a:r>
              <a:rPr lang="en-US" dirty="0" err="1"/>
              <a:t>dia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 a </a:t>
            </a:r>
            <a:r>
              <a:rPr lang="en-US" dirty="0" err="1"/>
              <a:t>verificar</a:t>
            </a:r>
            <a:r>
              <a:rPr lang="en-US" dirty="0"/>
              <a:t> antes de </a:t>
            </a:r>
            <a:r>
              <a:rPr lang="en-US" dirty="0" err="1"/>
              <a:t>enviarse</a:t>
            </a:r>
            <a:r>
              <a:rPr lang="en-US" dirty="0"/>
              <a:t> las </a:t>
            </a:r>
            <a:r>
              <a:rPr lang="en-US" dirty="0" err="1"/>
              <a:t>notas</a:t>
            </a:r>
            <a:r>
              <a:rPr lang="en-US" dirty="0"/>
              <a:t> que se </a:t>
            </a:r>
            <a:r>
              <a:rPr lang="en-US" dirty="0" err="1"/>
              <a:t>efectuará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“Sin Nota”</a:t>
            </a:r>
          </a:p>
          <a:p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reclamos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hay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tarea</a:t>
            </a:r>
            <a:r>
              <a:rPr lang="en-US" dirty="0"/>
              <a:t> o </a:t>
            </a:r>
            <a:r>
              <a:rPr lang="en-US" dirty="0" err="1"/>
              <a:t>asignación</a:t>
            </a:r>
            <a:r>
              <a:rPr lang="en-US" dirty="0"/>
              <a:t> que </a:t>
            </a:r>
            <a:r>
              <a:rPr lang="en-US" dirty="0" err="1"/>
              <a:t>considera</a:t>
            </a:r>
            <a:r>
              <a:rPr lang="en-US" dirty="0"/>
              <a:t> </a:t>
            </a:r>
            <a:r>
              <a:rPr lang="en-US" dirty="0" err="1"/>
              <a:t>hubo</a:t>
            </a:r>
            <a:r>
              <a:rPr lang="en-US" dirty="0"/>
              <a:t> un error</a:t>
            </a:r>
          </a:p>
          <a:p>
            <a:r>
              <a:rPr lang="en-US" dirty="0"/>
              <a:t>Si </a:t>
            </a:r>
            <a:r>
              <a:rPr lang="en-US" dirty="0" err="1"/>
              <a:t>observa</a:t>
            </a:r>
            <a:r>
              <a:rPr lang="en-US" dirty="0"/>
              <a:t> que el </a:t>
            </a:r>
            <a:r>
              <a:rPr lang="en-US" dirty="0" err="1"/>
              <a:t>reclamo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arriba</a:t>
            </a:r>
            <a:r>
              <a:rPr lang="en-US" dirty="0"/>
              <a:t>, </a:t>
            </a:r>
            <a:r>
              <a:rPr lang="en-US" dirty="0" err="1"/>
              <a:t>hable</a:t>
            </a:r>
            <a:r>
              <a:rPr lang="en-US" dirty="0"/>
              <a:t> con el </a:t>
            </a:r>
            <a:r>
              <a:rPr lang="en-US" dirty="0" err="1"/>
              <a:t>coordinador</a:t>
            </a:r>
            <a:r>
              <a:rPr lang="en-US" dirty="0"/>
              <a:t> de Carrera</a:t>
            </a:r>
          </a:p>
          <a:p>
            <a:r>
              <a:rPr lang="en-US" dirty="0"/>
              <a:t>Al final de la </a:t>
            </a:r>
            <a:r>
              <a:rPr lang="en-US" dirty="0" err="1"/>
              <a:t>materia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anormalidad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solicitor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reclamo</a:t>
            </a:r>
            <a:r>
              <a:rPr lang="en-US" dirty="0"/>
              <a:t> de nota (</a:t>
            </a:r>
            <a:r>
              <a:rPr lang="en-US" dirty="0" err="1"/>
              <a:t>ventanilla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/>
              <a:t>IA adopta un método científico 1987-presente</a:t>
            </a:r>
          </a:p>
          <a:p>
            <a:pPr lvl="1"/>
            <a:r>
              <a:rPr lang="es-PA" dirty="0"/>
              <a:t>Nuevas teorías para proponer mejores resultados</a:t>
            </a:r>
          </a:p>
          <a:p>
            <a:pPr lvl="2"/>
            <a:r>
              <a:rPr lang="es-PA" dirty="0"/>
              <a:t>Rigurosos experimentos</a:t>
            </a:r>
          </a:p>
          <a:p>
            <a:pPr lvl="2"/>
            <a:r>
              <a:rPr lang="es-PA" dirty="0"/>
              <a:t>Aplicaciones de tiempo real</a:t>
            </a:r>
          </a:p>
          <a:p>
            <a:pPr lvl="2"/>
            <a:r>
              <a:rPr lang="es-PA" dirty="0"/>
              <a:t>Rivalidad entre límites de teoría de control y estadística</a:t>
            </a:r>
          </a:p>
          <a:p>
            <a:pPr lvl="1"/>
            <a:r>
              <a:rPr lang="es-PA" dirty="0"/>
              <a:t>Reconocimiento de voz</a:t>
            </a:r>
          </a:p>
          <a:p>
            <a:pPr lvl="2"/>
            <a:r>
              <a:rPr lang="es-PA" dirty="0"/>
              <a:t>HMM (Modelo oculto de </a:t>
            </a:r>
            <a:r>
              <a:rPr lang="es-PA" dirty="0" err="1"/>
              <a:t>Markov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Rigurosa matemática</a:t>
            </a:r>
          </a:p>
          <a:p>
            <a:pPr lvl="2"/>
            <a:r>
              <a:rPr lang="es-PA" dirty="0"/>
              <a:t>Entrenados por un “corpus” extenso</a:t>
            </a:r>
          </a:p>
          <a:p>
            <a:pPr lvl="1"/>
            <a:r>
              <a:rPr lang="es-PA" dirty="0"/>
              <a:t>Traducción de máquina</a:t>
            </a:r>
          </a:p>
          <a:p>
            <a:pPr lvl="2"/>
            <a:r>
              <a:rPr lang="es-PA" dirty="0"/>
              <a:t>Teoría de la información 1960, retorna 1990s</a:t>
            </a:r>
          </a:p>
          <a:p>
            <a:pPr lvl="1"/>
            <a:r>
              <a:rPr lang="es-PA" dirty="0"/>
              <a:t>Redes Neuronales</a:t>
            </a:r>
          </a:p>
          <a:p>
            <a:pPr lvl="2"/>
            <a:r>
              <a:rPr lang="es-PA" dirty="0" err="1"/>
              <a:t>Estadistica</a:t>
            </a:r>
            <a:r>
              <a:rPr lang="es-PA" dirty="0"/>
              <a:t>, reconocimiento de patrones, ML: data </a:t>
            </a:r>
            <a:r>
              <a:rPr lang="es-PA" dirty="0" err="1"/>
              <a:t>mining</a:t>
            </a:r>
            <a:endParaRPr lang="es-PA" dirty="0"/>
          </a:p>
          <a:p>
            <a:pPr lvl="1"/>
            <a:r>
              <a:rPr lang="es-PA" dirty="0"/>
              <a:t>Otras áreas como robótica, CV, representación del conocimiento</a:t>
            </a:r>
          </a:p>
          <a:p>
            <a:pPr lvl="2"/>
            <a:endParaRPr lang="es-PA" dirty="0"/>
          </a:p>
          <a:p>
            <a:pPr lvl="1"/>
            <a:endParaRPr lang="es-PA" dirty="0"/>
          </a:p>
        </p:txBody>
      </p:sp>
      <p:pic>
        <p:nvPicPr>
          <p:cNvPr id="6146" name="Picture 2" descr="Image result for hidden markov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10" y="1171193"/>
            <a:ext cx="4079150" cy="326332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069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Emergen agentes inteligentes 1995-Presente</a:t>
            </a:r>
          </a:p>
          <a:p>
            <a:pPr lvl="1"/>
            <a:r>
              <a:rPr lang="es-PA" dirty="0"/>
              <a:t>SOAR de </a:t>
            </a:r>
            <a:r>
              <a:rPr lang="es-PA" dirty="0" err="1"/>
              <a:t>Newell</a:t>
            </a:r>
            <a:r>
              <a:rPr lang="es-PA" dirty="0"/>
              <a:t> y otros</a:t>
            </a:r>
          </a:p>
          <a:p>
            <a:pPr lvl="1"/>
            <a:r>
              <a:rPr lang="es-PA" dirty="0"/>
              <a:t>Sistemas de IA en proyectos Web</a:t>
            </a:r>
          </a:p>
          <a:p>
            <a:pPr lvl="2"/>
            <a:r>
              <a:rPr lang="es-PA" dirty="0"/>
              <a:t>Herramientas web</a:t>
            </a:r>
          </a:p>
          <a:p>
            <a:pPr lvl="2"/>
            <a:r>
              <a:rPr lang="es-PA" dirty="0"/>
              <a:t>Sistemas de Recomendación</a:t>
            </a:r>
          </a:p>
          <a:p>
            <a:pPr lvl="1"/>
            <a:r>
              <a:rPr lang="es-PA" dirty="0" err="1"/>
              <a:t>Fusion</a:t>
            </a:r>
            <a:r>
              <a:rPr lang="es-PA" dirty="0"/>
              <a:t> de </a:t>
            </a:r>
            <a:r>
              <a:rPr lang="es-PA" dirty="0" err="1"/>
              <a:t>Sensosres</a:t>
            </a:r>
            <a:endParaRPr lang="es-PA" dirty="0"/>
          </a:p>
          <a:p>
            <a:pPr lvl="2"/>
            <a:r>
              <a:rPr lang="es-PA" dirty="0"/>
              <a:t>GPS, Acc3D, </a:t>
            </a:r>
            <a:r>
              <a:rPr lang="es-PA" dirty="0" err="1"/>
              <a:t>Gyro</a:t>
            </a:r>
            <a:endParaRPr lang="es-PA" dirty="0"/>
          </a:p>
          <a:p>
            <a:pPr lvl="1"/>
            <a:r>
              <a:rPr lang="es-PA" dirty="0"/>
              <a:t>Agentes de control de bolsa</a:t>
            </a:r>
          </a:p>
          <a:p>
            <a:r>
              <a:rPr lang="es-PA" dirty="0"/>
              <a:t>Minsk, McCarthy, Winston</a:t>
            </a:r>
          </a:p>
          <a:p>
            <a:pPr lvl="1"/>
            <a:r>
              <a:rPr lang="es-PA" dirty="0"/>
              <a:t>Piensan que la IA debe retornar a sus bases</a:t>
            </a:r>
          </a:p>
          <a:p>
            <a:pPr lvl="1"/>
            <a:r>
              <a:rPr lang="es-PA" dirty="0"/>
              <a:t>IA a nivel humano, capaz de crear</a:t>
            </a:r>
          </a:p>
          <a:p>
            <a:pPr lvl="2"/>
            <a:r>
              <a:rPr lang="es-PA" dirty="0"/>
              <a:t>No a tareas ya resueltas como SDC, Damas, </a:t>
            </a:r>
            <a:r>
              <a:rPr lang="es-PA" dirty="0" err="1"/>
              <a:t>etc</a:t>
            </a:r>
            <a:endParaRPr lang="es-PA" dirty="0"/>
          </a:p>
          <a:p>
            <a:r>
              <a:rPr lang="es-PA" dirty="0"/>
              <a:t>AGI</a:t>
            </a:r>
          </a:p>
          <a:p>
            <a:r>
              <a:rPr lang="es-PA" dirty="0"/>
              <a:t>IA Amigable</a:t>
            </a:r>
          </a:p>
          <a:p>
            <a:pPr lvl="2"/>
            <a:endParaRPr lang="es-PA" dirty="0"/>
          </a:p>
          <a:p>
            <a:pPr lvl="1"/>
            <a:endParaRPr lang="es-PA" dirty="0"/>
          </a:p>
        </p:txBody>
      </p:sp>
      <p:pic>
        <p:nvPicPr>
          <p:cNvPr id="9218" name="Picture 2" descr="Image result for recommender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1275911"/>
            <a:ext cx="3677386" cy="20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AI in nasd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3559679"/>
            <a:ext cx="3387635" cy="230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11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/>
              <a:t>La disponibilidad de grandes conjuntos de datos 2001-presente</a:t>
            </a:r>
          </a:p>
          <a:p>
            <a:pPr lvl="1"/>
            <a:r>
              <a:rPr lang="es-PA" dirty="0"/>
              <a:t>Inicialmente énfasis en algoritmos</a:t>
            </a:r>
          </a:p>
          <a:p>
            <a:pPr lvl="1"/>
            <a:r>
              <a:rPr lang="es-PA" dirty="0"/>
              <a:t>Actualmente énfasis en largos datos</a:t>
            </a:r>
          </a:p>
          <a:p>
            <a:pPr lvl="2"/>
            <a:r>
              <a:rPr lang="es-PA" dirty="0"/>
              <a:t>Billones de fotos</a:t>
            </a:r>
          </a:p>
          <a:p>
            <a:pPr lvl="2"/>
            <a:r>
              <a:rPr lang="es-PA" dirty="0"/>
              <a:t>Largas palabras entre lenguajes</a:t>
            </a:r>
          </a:p>
          <a:p>
            <a:pPr lvl="2"/>
            <a:r>
              <a:rPr lang="es-PA" dirty="0"/>
              <a:t>Etiquetar los datos</a:t>
            </a:r>
          </a:p>
          <a:p>
            <a:pPr lvl="3"/>
            <a:r>
              <a:rPr lang="es-PA" dirty="0"/>
              <a:t>Precisiones arriba del 95%</a:t>
            </a:r>
          </a:p>
          <a:p>
            <a:pPr lvl="1"/>
            <a:r>
              <a:rPr lang="es-PA" dirty="0" err="1"/>
              <a:t>Hays</a:t>
            </a:r>
            <a:r>
              <a:rPr lang="es-PA" dirty="0"/>
              <a:t> y </a:t>
            </a:r>
            <a:r>
              <a:rPr lang="es-PA" dirty="0" err="1"/>
              <a:t>Efros</a:t>
            </a:r>
            <a:r>
              <a:rPr lang="es-PA" dirty="0"/>
              <a:t> 2007</a:t>
            </a:r>
          </a:p>
          <a:p>
            <a:pPr lvl="2"/>
            <a:r>
              <a:rPr lang="es-PA" dirty="0" err="1"/>
              <a:t>Inpainting</a:t>
            </a:r>
            <a:r>
              <a:rPr lang="es-PA" dirty="0"/>
              <a:t> (rellenar agujeros en fotografías)</a:t>
            </a:r>
          </a:p>
          <a:p>
            <a:pPr lvl="2"/>
            <a:endParaRPr lang="es-PA" dirty="0"/>
          </a:p>
          <a:p>
            <a:r>
              <a:rPr lang="es-PA" dirty="0"/>
              <a:t>Con suficiente información se pueden generalizar las características!</a:t>
            </a:r>
          </a:p>
          <a:p>
            <a:pPr lvl="2"/>
            <a:endParaRPr lang="es-PA" dirty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62578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El estado del arte hoy</a:t>
            </a:r>
          </a:p>
          <a:p>
            <a:r>
              <a:rPr lang="es-PA" dirty="0"/>
              <a:t>Vehículos robóticos</a:t>
            </a:r>
          </a:p>
          <a:p>
            <a:pPr lvl="1"/>
            <a:r>
              <a:rPr lang="es-PA" dirty="0"/>
              <a:t>Stanley, SDC, </a:t>
            </a:r>
            <a:r>
              <a:rPr lang="es-PA" dirty="0" err="1"/>
              <a:t>Darpa</a:t>
            </a:r>
            <a:r>
              <a:rPr lang="es-PA" dirty="0"/>
              <a:t> </a:t>
            </a:r>
            <a:r>
              <a:rPr lang="es-PA" dirty="0" err="1"/>
              <a:t>Challenge</a:t>
            </a:r>
            <a:endParaRPr lang="es-PA" dirty="0"/>
          </a:p>
          <a:p>
            <a:r>
              <a:rPr lang="es-PA" dirty="0"/>
              <a:t>Reconocimiento de Voz</a:t>
            </a:r>
          </a:p>
          <a:p>
            <a:r>
              <a:rPr lang="es-PA" dirty="0"/>
              <a:t>Planificación Autónoma</a:t>
            </a:r>
          </a:p>
          <a:p>
            <a:r>
              <a:rPr lang="es-PA" dirty="0"/>
              <a:t>Jugadora</a:t>
            </a:r>
          </a:p>
          <a:p>
            <a:pPr lvl="1"/>
            <a:r>
              <a:rPr lang="es-PA" dirty="0"/>
              <a:t>IBM Deep Blue</a:t>
            </a:r>
          </a:p>
          <a:p>
            <a:pPr lvl="2"/>
            <a:r>
              <a:rPr lang="es-PA" dirty="0"/>
              <a:t>Vence a </a:t>
            </a:r>
            <a:r>
              <a:rPr lang="es-PA" dirty="0" err="1"/>
              <a:t>Kasparov</a:t>
            </a:r>
            <a:r>
              <a:rPr lang="es-PA" dirty="0"/>
              <a:t> 1997</a:t>
            </a:r>
          </a:p>
          <a:p>
            <a:r>
              <a:rPr lang="es-PA" dirty="0"/>
              <a:t>Filtros de Spam</a:t>
            </a:r>
          </a:p>
          <a:p>
            <a:pPr lvl="1"/>
            <a:r>
              <a:rPr lang="es-PA" dirty="0"/>
              <a:t>Ahorra tiempo de eliminar</a:t>
            </a:r>
          </a:p>
          <a:p>
            <a:r>
              <a:rPr lang="es-PA" dirty="0"/>
              <a:t>Planificación en Logística</a:t>
            </a:r>
          </a:p>
          <a:p>
            <a:pPr lvl="1"/>
            <a:r>
              <a:rPr lang="es-PA" dirty="0"/>
              <a:t>DART, logística automatizada</a:t>
            </a:r>
          </a:p>
          <a:p>
            <a:r>
              <a:rPr lang="es-PA" dirty="0"/>
              <a:t>Robótica</a:t>
            </a:r>
          </a:p>
          <a:p>
            <a:pPr lvl="1"/>
            <a:r>
              <a:rPr lang="es-PA" dirty="0" err="1"/>
              <a:t>iRobot</a:t>
            </a:r>
            <a:endParaRPr lang="es-PA" dirty="0"/>
          </a:p>
          <a:p>
            <a:r>
              <a:rPr lang="es-PA" dirty="0"/>
              <a:t>Traducción de máquina</a:t>
            </a:r>
          </a:p>
          <a:p>
            <a:pPr lvl="1"/>
            <a:r>
              <a:rPr lang="es-PA" dirty="0"/>
              <a:t>Lenguaje 1 &lt;-&gt; Lenguaje 2</a:t>
            </a:r>
          </a:p>
          <a:p>
            <a:pPr lvl="1"/>
            <a:r>
              <a:rPr lang="es-PA" dirty="0"/>
              <a:t>Modelo Matemático</a:t>
            </a:r>
          </a:p>
        </p:txBody>
      </p:sp>
      <p:pic>
        <p:nvPicPr>
          <p:cNvPr id="10242" name="Picture 2" descr="Image result for stanley self driving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99" y="1054990"/>
            <a:ext cx="2753626" cy="195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peech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65754"/>
            <a:ext cx="2946825" cy="18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IBM DEEP BL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60" y="3174207"/>
            <a:ext cx="3647849" cy="19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spanm fil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250610"/>
            <a:ext cx="2996976" cy="13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Image result for iRob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3682153"/>
            <a:ext cx="3419096" cy="192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Image result for machine transl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07" y="5211546"/>
            <a:ext cx="2045409" cy="153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05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355389" cy="1400530"/>
          </a:xfrm>
        </p:spPr>
        <p:txBody>
          <a:bodyPr/>
          <a:lstStyle/>
          <a:p>
            <a:r>
              <a:rPr lang="es-PA" dirty="0"/>
              <a:t>Inteligencia Artificial – Agentes Inteligentes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/>
              <a:t>Agente</a:t>
            </a:r>
          </a:p>
          <a:p>
            <a:pPr lvl="1"/>
            <a:r>
              <a:rPr lang="es-PA" dirty="0"/>
              <a:t>Percibe su ambiente usando sensores</a:t>
            </a:r>
          </a:p>
          <a:p>
            <a:pPr lvl="1"/>
            <a:r>
              <a:rPr lang="es-PA" dirty="0"/>
              <a:t>Realiza acciones  a través de actuadores</a:t>
            </a:r>
          </a:p>
          <a:p>
            <a:r>
              <a:rPr lang="es-PA" dirty="0"/>
              <a:t>“</a:t>
            </a:r>
            <a:r>
              <a:rPr lang="es-PA" dirty="0" err="1"/>
              <a:t>Percept</a:t>
            </a:r>
            <a:r>
              <a:rPr lang="es-PA" dirty="0"/>
              <a:t>”</a:t>
            </a:r>
          </a:p>
          <a:p>
            <a:pPr lvl="1"/>
            <a:r>
              <a:rPr lang="es-PA" dirty="0"/>
              <a:t>Capacidad del agente de percibir sus entradas en cualquier instante</a:t>
            </a:r>
          </a:p>
          <a:p>
            <a:pPr lvl="1"/>
            <a:r>
              <a:rPr lang="es-PA" dirty="0"/>
              <a:t>Los agentes operan con información pasada, no la que podrán ver</a:t>
            </a:r>
          </a:p>
          <a:p>
            <a:r>
              <a:rPr lang="es-PA" dirty="0"/>
              <a:t>Función de agente</a:t>
            </a:r>
          </a:p>
          <a:p>
            <a:pPr lvl="1"/>
            <a:r>
              <a:rPr lang="es-PA" dirty="0"/>
              <a:t>Mapea la secuencia de percepción en acciones</a:t>
            </a:r>
          </a:p>
          <a:p>
            <a:pPr lvl="1"/>
            <a:r>
              <a:rPr lang="es-PA" dirty="0"/>
              <a:t>Construir una tabla de acciones</a:t>
            </a:r>
          </a:p>
          <a:p>
            <a:pPr lvl="2"/>
            <a:r>
              <a:rPr lang="es-PA" dirty="0"/>
              <a:t>Descripción Matemática</a:t>
            </a:r>
          </a:p>
          <a:p>
            <a:pPr lvl="1"/>
            <a:r>
              <a:rPr lang="es-PA" dirty="0"/>
              <a:t>Caracterización del agente</a:t>
            </a:r>
          </a:p>
          <a:p>
            <a:r>
              <a:rPr lang="es-PA" dirty="0"/>
              <a:t>Programa de agente</a:t>
            </a:r>
          </a:p>
          <a:p>
            <a:pPr lvl="1"/>
            <a:r>
              <a:rPr lang="es-PA" dirty="0"/>
              <a:t>El conjunto</a:t>
            </a:r>
          </a:p>
          <a:p>
            <a:pPr lvl="1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259" y="1152983"/>
            <a:ext cx="3721937" cy="16961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575" y="2954072"/>
            <a:ext cx="2844621" cy="14644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43" y="4506542"/>
            <a:ext cx="5331853" cy="22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24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30" y="1171193"/>
            <a:ext cx="6286270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Concepto de Racionalidad</a:t>
            </a:r>
          </a:p>
          <a:p>
            <a:r>
              <a:rPr lang="es-PA" dirty="0"/>
              <a:t>Agente Racional (aspiradora)</a:t>
            </a:r>
          </a:p>
          <a:p>
            <a:pPr lvl="1"/>
            <a:r>
              <a:rPr lang="es-PA" dirty="0"/>
              <a:t>Lo hace bien o mal?</a:t>
            </a:r>
          </a:p>
          <a:p>
            <a:pPr lvl="2"/>
            <a:r>
              <a:rPr lang="es-PA" dirty="0"/>
              <a:t>Depende de las acciones que genera a sus entradas</a:t>
            </a:r>
          </a:p>
          <a:p>
            <a:pPr lvl="2"/>
            <a:r>
              <a:rPr lang="es-PA" dirty="0"/>
              <a:t>Si la secuencia es apropiada = bien</a:t>
            </a:r>
          </a:p>
          <a:p>
            <a:pPr lvl="2"/>
            <a:r>
              <a:rPr lang="es-PA" dirty="0"/>
              <a:t>Medir el nivel de desempeño del agente</a:t>
            </a:r>
          </a:p>
          <a:p>
            <a:r>
              <a:rPr lang="es-PA" dirty="0"/>
              <a:t>Las métricas son más difíciles de lo que se oye</a:t>
            </a:r>
          </a:p>
          <a:p>
            <a:pPr lvl="1"/>
            <a:r>
              <a:rPr lang="es-PA" dirty="0"/>
              <a:t>Aspiradora</a:t>
            </a:r>
          </a:p>
          <a:p>
            <a:pPr lvl="2"/>
            <a:r>
              <a:rPr lang="es-PA" dirty="0" err="1"/>
              <a:t>Maximixar</a:t>
            </a:r>
            <a:r>
              <a:rPr lang="es-PA" dirty="0"/>
              <a:t> un piso limpio</a:t>
            </a:r>
          </a:p>
          <a:p>
            <a:pPr lvl="2"/>
            <a:r>
              <a:rPr lang="es-PA" dirty="0"/>
              <a:t>No evaluar por cantidad aspirada por “n” horas</a:t>
            </a:r>
          </a:p>
          <a:p>
            <a:r>
              <a:rPr lang="es-PA" dirty="0"/>
              <a:t>Racionalidad  (Maximizar el desempeño)</a:t>
            </a:r>
          </a:p>
          <a:p>
            <a:pPr lvl="1"/>
            <a:r>
              <a:rPr lang="es-PA" dirty="0"/>
              <a:t>El nivel de desempeño</a:t>
            </a:r>
          </a:p>
          <a:p>
            <a:pPr lvl="1"/>
            <a:r>
              <a:rPr lang="es-PA" dirty="0"/>
              <a:t>Experiencia previa del entorno</a:t>
            </a:r>
          </a:p>
          <a:p>
            <a:pPr lvl="1"/>
            <a:r>
              <a:rPr lang="es-PA" dirty="0"/>
              <a:t>Acciones del agente</a:t>
            </a:r>
          </a:p>
          <a:p>
            <a:pPr lvl="1"/>
            <a:r>
              <a:rPr lang="es-PA" dirty="0"/>
              <a:t>Secuencia de la percepción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645500" y="1313645"/>
            <a:ext cx="5434883" cy="5016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El agente de aspiradora será un agente racional?</a:t>
            </a:r>
          </a:p>
          <a:p>
            <a:pPr lvl="1"/>
            <a:r>
              <a:rPr lang="es-PA" dirty="0"/>
              <a:t>Depende</a:t>
            </a:r>
          </a:p>
          <a:p>
            <a:pPr lvl="1"/>
            <a:r>
              <a:rPr lang="es-PA" dirty="0"/>
              <a:t>Evaluación a cada secuencia o a 1k de secuencias</a:t>
            </a:r>
          </a:p>
          <a:p>
            <a:pPr lvl="1"/>
            <a:r>
              <a:rPr lang="es-PA" dirty="0"/>
              <a:t>Se conoce el ambiente a priori</a:t>
            </a:r>
          </a:p>
          <a:p>
            <a:pPr lvl="2"/>
            <a:r>
              <a:rPr lang="es-PA" dirty="0"/>
              <a:t>Limpiamos el cuadrado</a:t>
            </a:r>
          </a:p>
          <a:p>
            <a:pPr lvl="2"/>
            <a:r>
              <a:rPr lang="es-PA" dirty="0"/>
              <a:t>No conocemos la distribución de sucio</a:t>
            </a:r>
          </a:p>
          <a:p>
            <a:pPr lvl="2"/>
            <a:r>
              <a:rPr lang="es-PA" dirty="0" err="1"/>
              <a:t>Izq</a:t>
            </a:r>
            <a:r>
              <a:rPr lang="es-PA" dirty="0"/>
              <a:t>, Derecha o succionar son </a:t>
            </a:r>
            <a:r>
              <a:rPr lang="es-PA" dirty="0" err="1"/>
              <a:t>acc</a:t>
            </a:r>
            <a:r>
              <a:rPr lang="es-PA" dirty="0"/>
              <a:t>. únicas</a:t>
            </a:r>
          </a:p>
          <a:p>
            <a:pPr lvl="2"/>
            <a:r>
              <a:rPr lang="es-PA" dirty="0"/>
              <a:t>Se mantiene en la misma </a:t>
            </a:r>
            <a:r>
              <a:rPr lang="es-PA" dirty="0" err="1"/>
              <a:t>posicion</a:t>
            </a:r>
            <a:endParaRPr lang="es-PA" dirty="0"/>
          </a:p>
          <a:p>
            <a:pPr lvl="2"/>
            <a:r>
              <a:rPr lang="es-PA" dirty="0"/>
              <a:t>Percibe la locación de polvo</a:t>
            </a:r>
          </a:p>
        </p:txBody>
      </p:sp>
    </p:spTree>
    <p:extLst>
      <p:ext uri="{BB962C8B-B14F-4D97-AF65-F5344CB8AC3E}">
        <p14:creationId xmlns:p14="http://schemas.microsoft.com/office/powerpoint/2010/main" val="1481878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Omnisciencia, aprendizaje y autonomía</a:t>
            </a:r>
          </a:p>
          <a:p>
            <a:pPr lvl="1"/>
            <a:r>
              <a:rPr lang="es-PA" dirty="0"/>
              <a:t>El agente toma en cuenta el resultado de sus acciones antes de actuar</a:t>
            </a:r>
          </a:p>
          <a:p>
            <a:pPr lvl="1"/>
            <a:r>
              <a:rPr lang="es-PA" dirty="0"/>
              <a:t>Imposible en la realidad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Cruzar la calle sin observar lo impredecible (algo de arriba cae)</a:t>
            </a:r>
          </a:p>
          <a:p>
            <a:r>
              <a:rPr lang="es-PA" dirty="0"/>
              <a:t>Conclusión:</a:t>
            </a:r>
          </a:p>
          <a:p>
            <a:pPr lvl="1"/>
            <a:r>
              <a:rPr lang="es-PA" dirty="0"/>
              <a:t>No se puede diseñar un agente pensando la mejor acción de los hechos (diseñando un futuro no visto)</a:t>
            </a:r>
          </a:p>
          <a:p>
            <a:r>
              <a:rPr lang="es-PA" dirty="0"/>
              <a:t>No requerimos omnisciencia solo acciones a eventos pasados</a:t>
            </a:r>
          </a:p>
          <a:p>
            <a:r>
              <a:rPr lang="es-PA" dirty="0"/>
              <a:t>Si requerimos mirar el ambiente al cruzar la calle </a:t>
            </a:r>
            <a:r>
              <a:rPr lang="es-PA" dirty="0" err="1"/>
              <a:t>p.e</a:t>
            </a:r>
            <a:r>
              <a:rPr lang="es-PA" dirty="0"/>
              <a:t>.</a:t>
            </a:r>
          </a:p>
          <a:p>
            <a:r>
              <a:rPr lang="es-PA" dirty="0"/>
              <a:t>Mirar antes de ingresar a la calle</a:t>
            </a:r>
          </a:p>
          <a:p>
            <a:pPr lvl="1"/>
            <a:r>
              <a:rPr lang="es-PA" dirty="0"/>
              <a:t>Recopilación de la información</a:t>
            </a:r>
          </a:p>
          <a:p>
            <a:pPr lvl="1"/>
            <a:r>
              <a:rPr lang="es-PA" dirty="0"/>
              <a:t>Exploración</a:t>
            </a:r>
          </a:p>
        </p:txBody>
      </p:sp>
    </p:spTree>
    <p:extLst>
      <p:ext uri="{BB962C8B-B14F-4D97-AF65-F5344CB8AC3E}">
        <p14:creationId xmlns:p14="http://schemas.microsoft.com/office/powerpoint/2010/main" val="3039011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Omnisciencia, aprendizaje y autonomía</a:t>
            </a:r>
          </a:p>
          <a:p>
            <a:r>
              <a:rPr lang="es-PA" dirty="0"/>
              <a:t>Necesitamos aprender del entorno</a:t>
            </a:r>
          </a:p>
          <a:p>
            <a:pPr lvl="1"/>
            <a:r>
              <a:rPr lang="es-PA" dirty="0"/>
              <a:t>Aprendizaje anterior puede ser modificado y aumentado</a:t>
            </a:r>
          </a:p>
          <a:p>
            <a:pPr lvl="1"/>
            <a:r>
              <a:rPr lang="es-PA" dirty="0"/>
              <a:t>Cuando se conoce el ambiente solo es necesario tomar acciones correctas</a:t>
            </a:r>
          </a:p>
          <a:p>
            <a:r>
              <a:rPr lang="es-PA" dirty="0"/>
              <a:t>Del caso anterior el agente pierde autonomía</a:t>
            </a:r>
          </a:p>
          <a:p>
            <a:pPr lvl="1"/>
            <a:r>
              <a:rPr lang="es-PA" dirty="0"/>
              <a:t>Un agente racional debe ser autónomo</a:t>
            </a:r>
          </a:p>
          <a:p>
            <a:pPr lvl="1"/>
            <a:r>
              <a:rPr lang="es-PA" dirty="0"/>
              <a:t>Inicialmente </a:t>
            </a:r>
            <a:r>
              <a:rPr lang="es-PA" dirty="0" err="1"/>
              <a:t>actua</a:t>
            </a:r>
            <a:r>
              <a:rPr lang="es-PA" dirty="0"/>
              <a:t> </a:t>
            </a:r>
            <a:r>
              <a:rPr lang="es-PA" dirty="0" err="1"/>
              <a:t>aleatoreamente</a:t>
            </a:r>
            <a:endParaRPr lang="es-PA" dirty="0"/>
          </a:p>
          <a:p>
            <a:pPr lvl="1"/>
            <a:r>
              <a:rPr lang="es-PA" dirty="0" err="1"/>
              <a:t>Despues</a:t>
            </a:r>
            <a:r>
              <a:rPr lang="es-PA" dirty="0"/>
              <a:t> de experiencia en el ambiente, aprende</a:t>
            </a:r>
          </a:p>
          <a:p>
            <a:pPr lvl="1"/>
            <a:r>
              <a:rPr lang="es-PA" dirty="0"/>
              <a:t>Luego es independiente</a:t>
            </a:r>
          </a:p>
          <a:p>
            <a:r>
              <a:rPr lang="es-PA" dirty="0"/>
              <a:t>Tareas en el entorno</a:t>
            </a:r>
          </a:p>
          <a:p>
            <a:pPr lvl="1"/>
            <a:r>
              <a:rPr lang="es-PA" dirty="0"/>
              <a:t>Son los problemas del ambiente</a:t>
            </a:r>
          </a:p>
          <a:p>
            <a:pPr lvl="1"/>
            <a:r>
              <a:rPr lang="es-PA" dirty="0"/>
              <a:t>Los agentes son las soluciones 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1028" name="Picture 4" descr="Image result for lowly dung bee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1114743"/>
            <a:ext cx="2534210" cy="14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utonomous vacu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2841478"/>
            <a:ext cx="2262289" cy="160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951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Especificando las tareas del entorno</a:t>
            </a:r>
          </a:p>
          <a:p>
            <a:r>
              <a:rPr lang="es-PA" dirty="0"/>
              <a:t>Para diseñar un agente que resuelva las tareas del entorno</a:t>
            </a:r>
          </a:p>
          <a:p>
            <a:pPr lvl="1"/>
            <a:r>
              <a:rPr lang="es-PA" dirty="0"/>
              <a:t>Desempeño, Entorno, Actuadores, Sensores… PEAS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Pero también hay agentes de software o </a:t>
            </a:r>
            <a:r>
              <a:rPr lang="es-PA" dirty="0" err="1"/>
              <a:t>softbots</a:t>
            </a:r>
            <a:r>
              <a:rPr lang="es-PA" dirty="0"/>
              <a:t>!</a:t>
            </a:r>
          </a:p>
          <a:p>
            <a:pPr lvl="1"/>
            <a:r>
              <a:rPr lang="es-PA" dirty="0" err="1"/>
              <a:t>Webot</a:t>
            </a:r>
            <a:r>
              <a:rPr lang="es-PA" dirty="0"/>
              <a:t> que muestra noticias de </a:t>
            </a:r>
            <a:r>
              <a:rPr lang="es-PA" dirty="0" err="1"/>
              <a:t>interes</a:t>
            </a:r>
            <a:r>
              <a:rPr lang="es-PA" dirty="0"/>
              <a:t> a un usuario</a:t>
            </a:r>
          </a:p>
          <a:p>
            <a:pPr lvl="1"/>
            <a:r>
              <a:rPr lang="es-PA" dirty="0"/>
              <a:t>Sistemas de Recomendación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28" y="2571723"/>
            <a:ext cx="8367874" cy="2433762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" y="452718"/>
            <a:ext cx="1219200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A" sz="3800"/>
              <a:t>Inteligencia Artificial – Naturaleza de los Entornos</a:t>
            </a:r>
            <a:endParaRPr lang="es-PA" sz="3800" dirty="0"/>
          </a:p>
        </p:txBody>
      </p:sp>
    </p:spTree>
    <p:extLst>
      <p:ext uri="{BB962C8B-B14F-4D97-AF65-F5344CB8AC3E}">
        <p14:creationId xmlns:p14="http://schemas.microsoft.com/office/powerpoint/2010/main" val="14700570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53" y="1262765"/>
            <a:ext cx="6628461" cy="52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/>
              <a:t>Si no </a:t>
            </a:r>
            <a:r>
              <a:rPr lang="en-US" dirty="0" err="1"/>
              <a:t>consigue</a:t>
            </a:r>
            <a:r>
              <a:rPr lang="en-US" dirty="0"/>
              <a:t> resolver un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ayudense</a:t>
            </a:r>
            <a:r>
              <a:rPr lang="en-US" dirty="0"/>
              <a:t> entre </a:t>
            </a:r>
            <a:r>
              <a:rPr lang="en-US" dirty="0" err="1"/>
              <a:t>uds</a:t>
            </a:r>
            <a:r>
              <a:rPr lang="en-US" dirty="0"/>
              <a:t> o me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para </a:t>
            </a:r>
            <a:r>
              <a:rPr lang="en-US" dirty="0" err="1"/>
              <a:t>guía</a:t>
            </a:r>
            <a:r>
              <a:rPr lang="en-US" dirty="0"/>
              <a:t> no para </a:t>
            </a:r>
            <a:r>
              <a:rPr lang="en-US" dirty="0" err="1"/>
              <a:t>resolverle</a:t>
            </a:r>
            <a:r>
              <a:rPr lang="en-US" dirty="0"/>
              <a:t> el </a:t>
            </a:r>
            <a:r>
              <a:rPr lang="en-US" dirty="0" err="1"/>
              <a:t>problema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Tiene</a:t>
            </a:r>
            <a:r>
              <a:rPr lang="en-US" dirty="0"/>
              <a:t> derecho a “Sin Nota”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del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lo </a:t>
            </a:r>
            <a:r>
              <a:rPr lang="en-US" dirty="0" err="1"/>
              <a:t>solicita</a:t>
            </a:r>
            <a:endParaRPr lang="en-US" dirty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siguiente.</a:t>
            </a:r>
            <a:endParaRPr lang="en-US" dirty="0"/>
          </a:p>
          <a:p>
            <a:r>
              <a:rPr lang="en-US" dirty="0"/>
              <a:t>No presto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tarjetas</a:t>
            </a:r>
            <a:r>
              <a:rPr lang="en-US" dirty="0"/>
              <a:t>, no soy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tienda</a:t>
            </a:r>
            <a:endParaRPr lang="en-US" dirty="0"/>
          </a:p>
          <a:p>
            <a:r>
              <a:rPr lang="en-US" dirty="0"/>
              <a:t>Deben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insumos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 lnSpcReduction="10000"/>
          </a:bodyPr>
          <a:lstStyle/>
          <a:p>
            <a:r>
              <a:rPr lang="es-PA" dirty="0"/>
              <a:t>Completa o Parcialmente Observable</a:t>
            </a:r>
          </a:p>
          <a:p>
            <a:pPr lvl="1"/>
            <a:r>
              <a:rPr lang="es-PA" dirty="0"/>
              <a:t>Completa:  Tiene acceso a todos los estados en cualquier momento</a:t>
            </a:r>
          </a:p>
          <a:p>
            <a:pPr lvl="2"/>
            <a:r>
              <a:rPr lang="es-PA" dirty="0"/>
              <a:t>Detectamos todo lo necesario para realizar las acciones</a:t>
            </a:r>
          </a:p>
          <a:p>
            <a:pPr lvl="2"/>
            <a:r>
              <a:rPr lang="es-PA" dirty="0"/>
              <a:t>No se necesita mantener el estado del ambiente (ya se tiene en cada estado)</a:t>
            </a:r>
          </a:p>
          <a:p>
            <a:pPr lvl="1"/>
            <a:r>
              <a:rPr lang="es-PA" dirty="0"/>
              <a:t>Parcial:  Información del sensor con ruido o deja de responder</a:t>
            </a:r>
          </a:p>
          <a:p>
            <a:pPr lvl="2"/>
            <a:r>
              <a:rPr lang="es-PA" dirty="0"/>
              <a:t>Una aspiradora con sensor de polvo solamente (no entiende ubicación)</a:t>
            </a:r>
          </a:p>
          <a:p>
            <a:pPr lvl="2"/>
            <a:r>
              <a:rPr lang="es-PA" dirty="0"/>
              <a:t>En SDC no podemos saber las acciones que toman los otros vehículos</a:t>
            </a:r>
          </a:p>
          <a:p>
            <a:r>
              <a:rPr lang="es-PA" dirty="0" err="1"/>
              <a:t>Uni</a:t>
            </a:r>
            <a:r>
              <a:rPr lang="es-PA" dirty="0"/>
              <a:t>-agente o </a:t>
            </a:r>
            <a:r>
              <a:rPr lang="es-PA" dirty="0" err="1"/>
              <a:t>multi</a:t>
            </a:r>
            <a:r>
              <a:rPr lang="es-PA" dirty="0"/>
              <a:t>-agente</a:t>
            </a:r>
          </a:p>
          <a:p>
            <a:pPr lvl="1"/>
            <a:r>
              <a:rPr lang="es-PA" dirty="0"/>
              <a:t>Para el </a:t>
            </a:r>
            <a:r>
              <a:rPr lang="es-PA" dirty="0" err="1"/>
              <a:t>ejm</a:t>
            </a:r>
            <a:r>
              <a:rPr lang="es-PA" dirty="0"/>
              <a:t>. Del taxi</a:t>
            </a:r>
          </a:p>
          <a:p>
            <a:pPr lvl="2"/>
            <a:r>
              <a:rPr lang="es-PA" dirty="0"/>
              <a:t>Otros son otros agentes</a:t>
            </a:r>
          </a:p>
          <a:p>
            <a:pPr lvl="2"/>
            <a:r>
              <a:rPr lang="es-PA" dirty="0"/>
              <a:t>O forman parte del ambiente</a:t>
            </a:r>
          </a:p>
          <a:p>
            <a:r>
              <a:rPr lang="es-PA" dirty="0"/>
              <a:t>Ajedrez: </a:t>
            </a:r>
            <a:r>
              <a:rPr lang="es-PA" dirty="0" err="1"/>
              <a:t>multiagente</a:t>
            </a:r>
            <a:r>
              <a:rPr lang="es-PA" dirty="0"/>
              <a:t> competitivo</a:t>
            </a:r>
          </a:p>
          <a:p>
            <a:r>
              <a:rPr lang="es-PA" dirty="0"/>
              <a:t>Taxi: </a:t>
            </a:r>
            <a:r>
              <a:rPr lang="es-PA" dirty="0" err="1"/>
              <a:t>multiagente</a:t>
            </a:r>
            <a:r>
              <a:rPr lang="es-PA" dirty="0"/>
              <a:t> cooperativo</a:t>
            </a:r>
          </a:p>
          <a:p>
            <a:pPr lvl="1"/>
            <a:r>
              <a:rPr lang="es-PA" dirty="0"/>
              <a:t>Comportamiento aleatorio ayuda a competitividad</a:t>
            </a:r>
          </a:p>
        </p:txBody>
      </p:sp>
      <p:pic>
        <p:nvPicPr>
          <p:cNvPr id="2050" name="Picture 2" descr="Image result for single agent vs multi agent ch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68" y="403269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ngle agent puzz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9" t="63197" r="45645" b="5066"/>
          <a:stretch/>
        </p:blipFill>
        <p:spPr bwMode="auto">
          <a:xfrm>
            <a:off x="7007135" y="4015994"/>
            <a:ext cx="2524260" cy="217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76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err="1"/>
              <a:t>Deterministico</a:t>
            </a:r>
            <a:r>
              <a:rPr lang="es-PA" dirty="0"/>
              <a:t> vs </a:t>
            </a:r>
            <a:r>
              <a:rPr lang="es-PA" dirty="0" err="1"/>
              <a:t>Estocastico</a:t>
            </a:r>
            <a:endParaRPr lang="es-PA" dirty="0"/>
          </a:p>
          <a:p>
            <a:pPr lvl="1"/>
            <a:r>
              <a:rPr lang="es-PA" dirty="0" err="1"/>
              <a:t>Deterministico</a:t>
            </a:r>
            <a:r>
              <a:rPr lang="es-PA" dirty="0"/>
              <a:t>:  El estado siguiente depende de la acción actual</a:t>
            </a:r>
          </a:p>
          <a:p>
            <a:pPr lvl="2"/>
            <a:r>
              <a:rPr lang="es-PA" dirty="0"/>
              <a:t>Aspiradora</a:t>
            </a:r>
          </a:p>
          <a:p>
            <a:pPr lvl="1"/>
            <a:r>
              <a:rPr lang="es-PA" dirty="0" err="1"/>
              <a:t>Estocastico</a:t>
            </a:r>
            <a:r>
              <a:rPr lang="es-PA" dirty="0"/>
              <a:t>: incertidumbre, probabilístico y depende</a:t>
            </a:r>
          </a:p>
          <a:p>
            <a:pPr lvl="2"/>
            <a:r>
              <a:rPr lang="es-PA" dirty="0"/>
              <a:t>SDC</a:t>
            </a:r>
          </a:p>
          <a:p>
            <a:pPr lvl="2"/>
            <a:r>
              <a:rPr lang="es-PA" dirty="0"/>
              <a:t>Si al mundo de la aspiradora añadimos </a:t>
            </a:r>
            <a:r>
              <a:rPr lang="es-PA" dirty="0" err="1"/>
              <a:t>aleatoreamente</a:t>
            </a:r>
            <a:r>
              <a:rPr lang="es-PA" dirty="0"/>
              <a:t> polvo</a:t>
            </a:r>
          </a:p>
          <a:p>
            <a:r>
              <a:rPr lang="es-PA" dirty="0"/>
              <a:t>Un ambiente es incierto si no es completamente observable o determinístico</a:t>
            </a:r>
          </a:p>
          <a:p>
            <a:r>
              <a:rPr lang="es-PA" dirty="0" err="1"/>
              <a:t>Episodico</a:t>
            </a:r>
            <a:r>
              <a:rPr lang="es-PA" dirty="0"/>
              <a:t> vs Secuencial</a:t>
            </a:r>
          </a:p>
          <a:p>
            <a:pPr lvl="1"/>
            <a:r>
              <a:rPr lang="es-PA" dirty="0" err="1"/>
              <a:t>Episodico</a:t>
            </a:r>
            <a:r>
              <a:rPr lang="es-PA" dirty="0"/>
              <a:t>:  percepción y luego acción</a:t>
            </a:r>
          </a:p>
          <a:p>
            <a:pPr lvl="2"/>
            <a:r>
              <a:rPr lang="es-PA" dirty="0"/>
              <a:t>El siguiente episodio no depende de acciones previas</a:t>
            </a:r>
          </a:p>
          <a:p>
            <a:pPr lvl="2"/>
            <a:r>
              <a:rPr lang="es-PA" dirty="0"/>
              <a:t>Sistema de visión de desperfectos</a:t>
            </a:r>
          </a:p>
          <a:p>
            <a:pPr lvl="1"/>
            <a:r>
              <a:rPr lang="es-PA" dirty="0"/>
              <a:t>Secuencial: acciones a corto plazo afectan acciones futuras a largo plazo</a:t>
            </a:r>
          </a:p>
          <a:p>
            <a:pPr lvl="2"/>
            <a:r>
              <a:rPr lang="es-PA" dirty="0"/>
              <a:t>Ajedrez, SDC</a:t>
            </a:r>
          </a:p>
        </p:txBody>
      </p:sp>
    </p:spTree>
    <p:extLst>
      <p:ext uri="{BB962C8B-B14F-4D97-AF65-F5344CB8AC3E}">
        <p14:creationId xmlns:p14="http://schemas.microsoft.com/office/powerpoint/2010/main" val="4019200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Estático vs Dinámico</a:t>
            </a:r>
          </a:p>
          <a:p>
            <a:pPr lvl="1"/>
            <a:r>
              <a:rPr lang="es-PA" dirty="0"/>
              <a:t>Dinámico:  El entorno cambia mientras se toma decisión</a:t>
            </a:r>
          </a:p>
          <a:p>
            <a:pPr lvl="2"/>
            <a:r>
              <a:rPr lang="es-PA" dirty="0"/>
              <a:t>Pregunta al agente que hacer</a:t>
            </a:r>
          </a:p>
          <a:p>
            <a:pPr lvl="1"/>
            <a:r>
              <a:rPr lang="es-PA" dirty="0"/>
              <a:t>Estático: no posee cambio</a:t>
            </a:r>
          </a:p>
          <a:p>
            <a:pPr lvl="2"/>
            <a:r>
              <a:rPr lang="es-PA" dirty="0"/>
              <a:t>Fáciles de manejar</a:t>
            </a:r>
          </a:p>
          <a:p>
            <a:pPr lvl="2"/>
            <a:r>
              <a:rPr lang="es-PA" dirty="0"/>
              <a:t>No necesita mirar el entorno mientras decide</a:t>
            </a:r>
          </a:p>
          <a:p>
            <a:pPr lvl="1"/>
            <a:r>
              <a:rPr lang="es-PA" dirty="0" err="1"/>
              <a:t>Semidinámico</a:t>
            </a:r>
            <a:r>
              <a:rPr lang="es-PA" dirty="0"/>
              <a:t>:  el entorno no cambia, el agente si</a:t>
            </a:r>
          </a:p>
          <a:p>
            <a:pPr lvl="2"/>
            <a:r>
              <a:rPr lang="es-PA" dirty="0"/>
              <a:t>Ajedrez con reloj</a:t>
            </a:r>
          </a:p>
          <a:p>
            <a:r>
              <a:rPr lang="es-PA" dirty="0"/>
              <a:t>Discreto vs continuo</a:t>
            </a:r>
          </a:p>
          <a:p>
            <a:pPr lvl="1"/>
            <a:r>
              <a:rPr lang="es-PA" dirty="0"/>
              <a:t>El estado del entorno a medida que transcurre el tiempo</a:t>
            </a:r>
          </a:p>
          <a:p>
            <a:pPr lvl="1"/>
            <a:r>
              <a:rPr lang="es-PA" dirty="0"/>
              <a:t>Discreto: Ajedrez, damas, X 0</a:t>
            </a:r>
          </a:p>
          <a:p>
            <a:pPr lvl="1"/>
            <a:r>
              <a:rPr lang="es-PA" dirty="0"/>
              <a:t>Continuo: SDC, </a:t>
            </a:r>
            <a:r>
              <a:rPr lang="es-PA" dirty="0" err="1"/>
              <a:t>Robotica</a:t>
            </a:r>
            <a:r>
              <a:rPr lang="es-PA" dirty="0"/>
              <a:t> con objetos móviles</a:t>
            </a:r>
          </a:p>
        </p:txBody>
      </p:sp>
    </p:spTree>
    <p:extLst>
      <p:ext uri="{BB962C8B-B14F-4D97-AF65-F5344CB8AC3E}">
        <p14:creationId xmlns:p14="http://schemas.microsoft.com/office/powerpoint/2010/main" val="36755081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Conocido vs Desconocido:</a:t>
            </a:r>
          </a:p>
          <a:p>
            <a:pPr lvl="1"/>
            <a:r>
              <a:rPr lang="es-PA" dirty="0"/>
              <a:t>Se refiere mas al agente que al entorno</a:t>
            </a:r>
          </a:p>
          <a:p>
            <a:pPr lvl="1"/>
            <a:r>
              <a:rPr lang="es-PA" dirty="0"/>
              <a:t>Leyes físicas</a:t>
            </a:r>
          </a:p>
          <a:p>
            <a:pPr lvl="1"/>
            <a:r>
              <a:rPr lang="es-PA" dirty="0"/>
              <a:t>Desconocido</a:t>
            </a:r>
          </a:p>
          <a:p>
            <a:pPr lvl="2"/>
            <a:r>
              <a:rPr lang="es-PA" dirty="0"/>
              <a:t>debe aprender de él para tomar buenas decisiones</a:t>
            </a:r>
          </a:p>
          <a:p>
            <a:pPr lvl="1"/>
            <a:r>
              <a:rPr lang="es-PA" dirty="0"/>
              <a:t>Un ambiente conocido puede ser parcialmente observable</a:t>
            </a:r>
          </a:p>
          <a:p>
            <a:pPr lvl="2"/>
            <a:r>
              <a:rPr lang="es-PA" dirty="0"/>
              <a:t>Solitario: no se sabe la siguiente carta, si las reglas</a:t>
            </a:r>
          </a:p>
          <a:p>
            <a:pPr lvl="1"/>
            <a:r>
              <a:rPr lang="es-PA" dirty="0"/>
              <a:t>Un ambiente desconocido puede ser completamente observable</a:t>
            </a:r>
          </a:p>
          <a:p>
            <a:pPr lvl="2"/>
            <a:r>
              <a:rPr lang="es-PA" dirty="0"/>
              <a:t>Videojuego: se ve el entorno pero no se interactuar</a:t>
            </a:r>
          </a:p>
        </p:txBody>
      </p:sp>
      <p:pic>
        <p:nvPicPr>
          <p:cNvPr id="5124" name="Picture 4" descr="Image result for solitai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1374321"/>
            <a:ext cx="3296993" cy="18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mario k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4421165"/>
            <a:ext cx="3077738" cy="19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654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Conocido vs Desconocido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También para los agentes se deben evaluar varias clases de entornos</a:t>
            </a:r>
          </a:p>
          <a:p>
            <a:r>
              <a:rPr lang="es-PA" dirty="0"/>
              <a:t>Recordar que el agente maximiza su desempeño promedio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57" y="1708931"/>
            <a:ext cx="7102701" cy="3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58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171193"/>
            <a:ext cx="12093261" cy="5458207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El trabajo de IA es crear programas agentes que implementen esta función de agente</a:t>
            </a:r>
          </a:p>
          <a:p>
            <a:pPr lvl="1"/>
            <a:r>
              <a:rPr lang="es-PA" dirty="0"/>
              <a:t>Corren en algún conjunto computacional</a:t>
            </a:r>
          </a:p>
          <a:p>
            <a:pPr lvl="1"/>
            <a:r>
              <a:rPr lang="es-PA" dirty="0"/>
              <a:t>Agente = arquitectura + programa</a:t>
            </a:r>
          </a:p>
          <a:p>
            <a:r>
              <a:rPr lang="es-PA" dirty="0"/>
              <a:t>Programas Agentes</a:t>
            </a:r>
          </a:p>
          <a:p>
            <a:pPr lvl="1"/>
            <a:r>
              <a:rPr lang="es-PA" dirty="0"/>
              <a:t>Siempre iguales:  perciben el ambiente, ejecutan acciones a actuadores</a:t>
            </a:r>
          </a:p>
          <a:p>
            <a:pPr lvl="2"/>
            <a:r>
              <a:rPr lang="es-PA" dirty="0"/>
              <a:t>Si las acciones dependen del grupo de percepciones deben recordarse</a:t>
            </a:r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r>
              <a:rPr lang="es-PA" dirty="0"/>
              <a:t>Un agente basado en tablas es una mala decisión de diseño!.  A pesar de todo hace lo deseado.</a:t>
            </a:r>
          </a:p>
          <a:p>
            <a:pPr lvl="1"/>
            <a:r>
              <a:rPr lang="es-PA" dirty="0"/>
              <a:t>En el taxi: cámara a 640x480 x 24 bits color @ 30s = 10^250,000,000,000 </a:t>
            </a:r>
            <a:r>
              <a:rPr lang="es-PA" dirty="0" err="1"/>
              <a:t>percepts</a:t>
            </a:r>
            <a:endParaRPr lang="es-PA" dirty="0"/>
          </a:p>
          <a:p>
            <a:pPr lvl="1"/>
            <a:r>
              <a:rPr lang="es-PA" dirty="0"/>
              <a:t>Ajedrez = 10^150 posibilidades</a:t>
            </a:r>
          </a:p>
          <a:p>
            <a:pPr lvl="2"/>
            <a:r>
              <a:rPr lang="es-PA" dirty="0"/>
              <a:t>Demasiado tiempo de creación, alojamiento del agente</a:t>
            </a:r>
          </a:p>
          <a:p>
            <a:pPr lvl="1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17" y="3192549"/>
            <a:ext cx="7042597" cy="17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84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/>
              <a:t>Agentes de reflejo simple</a:t>
            </a:r>
          </a:p>
          <a:p>
            <a:pPr lvl="1"/>
            <a:r>
              <a:rPr lang="es-PA" dirty="0"/>
              <a:t>Acciones actuales de estados actuales</a:t>
            </a:r>
          </a:p>
          <a:p>
            <a:pPr lvl="1"/>
            <a:r>
              <a:rPr lang="es-PA" dirty="0"/>
              <a:t>Ignora historia</a:t>
            </a:r>
          </a:p>
          <a:p>
            <a:pPr lvl="1"/>
            <a:r>
              <a:rPr lang="es-PA" dirty="0"/>
              <a:t>Sin embargo ocurren en ambientes complejos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Estos ambientes fallan catastróficamente</a:t>
            </a:r>
          </a:p>
          <a:p>
            <a:pPr lvl="2"/>
            <a:r>
              <a:rPr lang="es-PA" dirty="0"/>
              <a:t>Tienen que ser </a:t>
            </a:r>
            <a:r>
              <a:rPr lang="es-PA" dirty="0" err="1"/>
              <a:t>complentamente</a:t>
            </a:r>
            <a:r>
              <a:rPr lang="es-PA" dirty="0"/>
              <a:t>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43" t="12101" r="23135" b="15787"/>
          <a:stretch/>
        </p:blipFill>
        <p:spPr>
          <a:xfrm>
            <a:off x="6053070" y="1332103"/>
            <a:ext cx="5602310" cy="10422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28" y="2811042"/>
            <a:ext cx="5485978" cy="25197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r="31369"/>
          <a:stretch/>
        </p:blipFill>
        <p:spPr>
          <a:xfrm>
            <a:off x="359229" y="2857308"/>
            <a:ext cx="5602309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3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/>
              <a:t>Agentes de reflejo basado en modelos</a:t>
            </a:r>
          </a:p>
          <a:p>
            <a:pPr lvl="1"/>
            <a:r>
              <a:rPr lang="es-PA" dirty="0"/>
              <a:t>Mantiene parte del estado previo internamente</a:t>
            </a:r>
          </a:p>
          <a:p>
            <a:pPr lvl="2"/>
            <a:r>
              <a:rPr lang="es-PA" dirty="0"/>
              <a:t>Caso de freno de </a:t>
            </a:r>
            <a:r>
              <a:rPr lang="es-PA" dirty="0" err="1"/>
              <a:t>vehiculo</a:t>
            </a:r>
            <a:r>
              <a:rPr lang="es-PA" dirty="0"/>
              <a:t> si ve uno al frente</a:t>
            </a:r>
          </a:p>
          <a:p>
            <a:pPr lvl="1"/>
            <a:r>
              <a:rPr lang="es-PA" dirty="0"/>
              <a:t>Necesitamos información de como evoluciona el ambiente</a:t>
            </a:r>
          </a:p>
          <a:p>
            <a:pPr lvl="1"/>
            <a:r>
              <a:rPr lang="es-PA" dirty="0"/>
              <a:t>Como esta información afecta el ambiente</a:t>
            </a:r>
          </a:p>
          <a:p>
            <a:pPr lvl="1"/>
            <a:r>
              <a:rPr lang="es-PA" dirty="0"/>
              <a:t>Se puede realizar con información booleana o probabilística</a:t>
            </a:r>
          </a:p>
          <a:p>
            <a:pPr lvl="2"/>
            <a:r>
              <a:rPr lang="es-PA" dirty="0"/>
              <a:t>Llamado modelo del entorno</a:t>
            </a:r>
          </a:p>
          <a:p>
            <a:pPr lvl="2"/>
            <a:r>
              <a:rPr lang="es-PA" dirty="0"/>
              <a:t>En SDC podemos tomar una decisión de un universo parcialmente observable</a:t>
            </a:r>
          </a:p>
          <a:p>
            <a:pPr lvl="2"/>
            <a:r>
              <a:rPr lang="es-PA" dirty="0"/>
              <a:t>No es necesario describir el entorno como 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55" y="4267008"/>
            <a:ext cx="5366806" cy="24783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79" y="4716485"/>
            <a:ext cx="59245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559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/>
              <a:t>Agentes basados en objetivos/metas</a:t>
            </a:r>
          </a:p>
          <a:p>
            <a:pPr lvl="1"/>
            <a:r>
              <a:rPr lang="es-PA" dirty="0"/>
              <a:t>No es suficiente el estado actual para toma de decisiones</a:t>
            </a:r>
          </a:p>
          <a:p>
            <a:pPr lvl="1"/>
            <a:r>
              <a:rPr lang="es-PA" dirty="0"/>
              <a:t>Combina el modelo con el objetivo</a:t>
            </a:r>
          </a:p>
          <a:p>
            <a:pPr lvl="1"/>
            <a:r>
              <a:rPr lang="es-PA" dirty="0"/>
              <a:t>A veces es fácil:  El objetivo se cumple inmediatamente</a:t>
            </a:r>
          </a:p>
          <a:p>
            <a:pPr lvl="1"/>
            <a:r>
              <a:rPr lang="es-PA" dirty="0"/>
              <a:t>A veces es difícil: necesitamos evaluar caminos para alcanzar el objetivo</a:t>
            </a:r>
          </a:p>
          <a:p>
            <a:r>
              <a:rPr lang="es-PA" dirty="0"/>
              <a:t>Algoritmos de búsqueda y planificación (A*)</a:t>
            </a:r>
          </a:p>
          <a:p>
            <a:r>
              <a:rPr lang="es-PA" dirty="0" err="1"/>
              <a:t>Evaluan</a:t>
            </a:r>
            <a:r>
              <a:rPr lang="es-PA" dirty="0"/>
              <a:t> que pasará después</a:t>
            </a:r>
          </a:p>
          <a:p>
            <a:pPr lvl="1"/>
            <a:r>
              <a:rPr lang="es-PA" dirty="0"/>
              <a:t>Aplicar PID si debemos frenar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04" y="3671691"/>
            <a:ext cx="6683866" cy="30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43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6104585" cy="5458207"/>
          </a:xfrm>
        </p:spPr>
        <p:txBody>
          <a:bodyPr>
            <a:normAutofit/>
          </a:bodyPr>
          <a:lstStyle/>
          <a:p>
            <a:r>
              <a:rPr lang="es-PA" dirty="0"/>
              <a:t>Agentes basados en utilidad</a:t>
            </a:r>
          </a:p>
          <a:p>
            <a:pPr lvl="1"/>
            <a:r>
              <a:rPr lang="es-PA" dirty="0"/>
              <a:t>Los objetivos no son suficientes para generar IA de alto nivel</a:t>
            </a:r>
          </a:p>
          <a:p>
            <a:pPr lvl="1"/>
            <a:r>
              <a:rPr lang="es-PA" dirty="0"/>
              <a:t>Miden el desempeño del agente</a:t>
            </a:r>
          </a:p>
          <a:p>
            <a:pPr lvl="2"/>
            <a:r>
              <a:rPr lang="es-PA" dirty="0"/>
              <a:t>Que tan bien o mal lo hago</a:t>
            </a:r>
          </a:p>
          <a:p>
            <a:pPr lvl="2"/>
            <a:r>
              <a:rPr lang="es-PA" dirty="0"/>
              <a:t>Bien o mal = utilidad</a:t>
            </a:r>
          </a:p>
          <a:p>
            <a:r>
              <a:rPr lang="es-PA" dirty="0"/>
              <a:t>La función de utilidad es una medida del desempeño</a:t>
            </a:r>
          </a:p>
          <a:p>
            <a:pPr lvl="1"/>
            <a:r>
              <a:rPr lang="es-PA" dirty="0"/>
              <a:t>En aspiradora:  optimizo para velocidad y carga eléctrica</a:t>
            </a:r>
          </a:p>
          <a:p>
            <a:pPr lvl="1"/>
            <a:r>
              <a:rPr lang="es-PA" dirty="0"/>
              <a:t>Manejan incertidumbre, son estocásticos, en ambientes poco o no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67" r="14573"/>
          <a:stretch/>
        </p:blipFill>
        <p:spPr>
          <a:xfrm>
            <a:off x="6206927" y="1853248"/>
            <a:ext cx="5615879" cy="36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8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fundamentos</a:t>
            </a:r>
            <a:r>
              <a:rPr lang="en-US" dirty="0"/>
              <a:t> de:</a:t>
            </a:r>
          </a:p>
          <a:p>
            <a:pPr lvl="1"/>
            <a:r>
              <a:rPr lang="es-PA" dirty="0"/>
              <a:t>Inteligencia Artificial (Artificial </a:t>
            </a:r>
            <a:r>
              <a:rPr lang="es-PA" dirty="0" err="1"/>
              <a:t>Intelligence</a:t>
            </a:r>
            <a:r>
              <a:rPr lang="es-PA" dirty="0"/>
              <a:t>)</a:t>
            </a:r>
            <a:endParaRPr lang="en-US" dirty="0"/>
          </a:p>
          <a:p>
            <a:pPr lvl="1"/>
            <a:r>
              <a:rPr lang="en-US" dirty="0" err="1"/>
              <a:t>Aprendizaje</a:t>
            </a:r>
            <a:r>
              <a:rPr lang="en-US" dirty="0"/>
              <a:t> de </a:t>
            </a:r>
            <a:r>
              <a:rPr lang="en-US" dirty="0" err="1"/>
              <a:t>Máquina</a:t>
            </a:r>
            <a:r>
              <a:rPr lang="en-US" dirty="0"/>
              <a:t> (Machine Learning)</a:t>
            </a:r>
          </a:p>
          <a:p>
            <a:pPr lvl="1"/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Profundo</a:t>
            </a:r>
            <a:r>
              <a:rPr lang="en-US" dirty="0"/>
              <a:t> (Deep Learning) </a:t>
            </a:r>
          </a:p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</a:t>
            </a:r>
            <a:r>
              <a:rPr lang="en-US" dirty="0" err="1"/>
              <a:t>reales</a:t>
            </a:r>
            <a:r>
              <a:rPr lang="en-US" dirty="0"/>
              <a:t> que </a:t>
            </a:r>
            <a:r>
              <a:rPr lang="en-US" dirty="0" err="1"/>
              <a:t>llevarán</a:t>
            </a:r>
            <a:r>
              <a:rPr lang="en-US" dirty="0"/>
              <a:t> a explorer el </a:t>
            </a:r>
            <a:r>
              <a:rPr lang="en-US" dirty="0" err="1"/>
              <a:t>mundo</a:t>
            </a:r>
            <a:r>
              <a:rPr lang="en-US" dirty="0"/>
              <a:t> de la IA </a:t>
            </a:r>
          </a:p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teoría</a:t>
            </a:r>
            <a:r>
              <a:rPr lang="en-US" dirty="0"/>
              <a:t> y </a:t>
            </a:r>
            <a:r>
              <a:rPr lang="en-US" dirty="0" err="1"/>
              <a:t>práctica</a:t>
            </a:r>
            <a:endParaRPr lang="en-US" dirty="0"/>
          </a:p>
          <a:p>
            <a:pPr lvl="1"/>
            <a:r>
              <a:rPr lang="en-US" dirty="0"/>
              <a:t>60% </a:t>
            </a:r>
            <a:r>
              <a:rPr lang="en-US" dirty="0" err="1"/>
              <a:t>Práctica</a:t>
            </a:r>
            <a:endParaRPr lang="en-US" dirty="0"/>
          </a:p>
          <a:p>
            <a:pPr lvl="1"/>
            <a:r>
              <a:rPr lang="en-US" dirty="0"/>
              <a:t>40% </a:t>
            </a:r>
            <a:r>
              <a:rPr lang="en-US" dirty="0" err="1"/>
              <a:t>Teoría</a:t>
            </a:r>
            <a:endParaRPr lang="en-US" dirty="0"/>
          </a:p>
          <a:p>
            <a:r>
              <a:rPr lang="en-US" dirty="0"/>
              <a:t>Al </a:t>
            </a:r>
            <a:r>
              <a:rPr lang="en-US" dirty="0" err="1"/>
              <a:t>finalizar</a:t>
            </a:r>
            <a:r>
              <a:rPr lang="en-US" dirty="0"/>
              <a:t> 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capaz</a:t>
            </a:r>
            <a:r>
              <a:rPr lang="en-US" dirty="0"/>
              <a:t> de:</a:t>
            </a:r>
          </a:p>
          <a:p>
            <a:pPr lvl="1"/>
            <a:r>
              <a:rPr lang="en-US" dirty="0" err="1"/>
              <a:t>Construir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de IA</a:t>
            </a:r>
          </a:p>
          <a:p>
            <a:pPr lvl="1"/>
            <a:r>
              <a:rPr lang="en-US" dirty="0" err="1"/>
              <a:t>Afinar</a:t>
            </a:r>
            <a:r>
              <a:rPr lang="en-US" dirty="0"/>
              <a:t> y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ideas para </a:t>
            </a:r>
            <a:r>
              <a:rPr lang="en-US" dirty="0" err="1"/>
              <a:t>concretarlas</a:t>
            </a:r>
            <a:endParaRPr lang="en-US" dirty="0"/>
          </a:p>
          <a:p>
            <a:r>
              <a:rPr lang="es-PA" dirty="0"/>
              <a:t>Sentirse capaces de participar en una </a:t>
            </a:r>
            <a:r>
              <a:rPr lang="es-PA" dirty="0" err="1"/>
              <a:t>hackaton</a:t>
            </a:r>
            <a:r>
              <a:rPr lang="es-PA" dirty="0"/>
              <a:t> de IA</a:t>
            </a:r>
            <a:endParaRPr lang="en-US" dirty="0"/>
          </a:p>
          <a:p>
            <a:endParaRPr lang="es-PA" dirty="0"/>
          </a:p>
          <a:p>
            <a:r>
              <a:rPr lang="es-PA" dirty="0"/>
              <a:t>Repositorio</a:t>
            </a:r>
          </a:p>
          <a:p>
            <a:pPr lvl="1"/>
            <a:r>
              <a:rPr lang="es-PA" dirty="0" err="1"/>
              <a:t>Github</a:t>
            </a:r>
            <a:r>
              <a:rPr lang="es-PA" dirty="0"/>
              <a:t>: https://github.com/ulatinaedupa/ArtificialIntelligence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Agentes de Aprendizaje</a:t>
            </a:r>
          </a:p>
          <a:p>
            <a:pPr lvl="1"/>
            <a:r>
              <a:rPr lang="es-PA" dirty="0"/>
              <a:t>Alan Turing propone otro método de enseñar a la máquina a aprender</a:t>
            </a:r>
          </a:p>
          <a:p>
            <a:pPr lvl="1"/>
            <a:r>
              <a:rPr lang="es-PA" dirty="0"/>
              <a:t>Actualmente es un método general de aprendizaje</a:t>
            </a:r>
          </a:p>
          <a:p>
            <a:pPr lvl="2"/>
            <a:r>
              <a:rPr lang="es-PA" dirty="0"/>
              <a:t>Elemento de Aprendizaje</a:t>
            </a:r>
          </a:p>
          <a:p>
            <a:pPr lvl="3"/>
            <a:r>
              <a:rPr lang="es-PA" dirty="0"/>
              <a:t>Hace mejoras</a:t>
            </a:r>
          </a:p>
          <a:p>
            <a:pPr lvl="2"/>
            <a:r>
              <a:rPr lang="es-PA" dirty="0"/>
              <a:t>Elemento de Desempeño</a:t>
            </a:r>
          </a:p>
          <a:p>
            <a:pPr lvl="3"/>
            <a:r>
              <a:rPr lang="es-PA" dirty="0"/>
              <a:t>Hace acciones</a:t>
            </a:r>
          </a:p>
          <a:p>
            <a:pPr lvl="2"/>
            <a:r>
              <a:rPr lang="es-PA" dirty="0"/>
              <a:t>Crítico</a:t>
            </a:r>
          </a:p>
          <a:p>
            <a:pPr lvl="3"/>
            <a:r>
              <a:rPr lang="es-PA" dirty="0"/>
              <a:t>El elemento de desempeño la usa</a:t>
            </a:r>
          </a:p>
          <a:p>
            <a:pPr lvl="2"/>
            <a:r>
              <a:rPr lang="es-PA" dirty="0"/>
              <a:t>Generador de Problema</a:t>
            </a:r>
          </a:p>
          <a:p>
            <a:pPr lvl="3"/>
            <a:r>
              <a:rPr lang="es-PA" dirty="0" err="1"/>
              <a:t>Accion</a:t>
            </a:r>
            <a:r>
              <a:rPr lang="es-PA" dirty="0"/>
              <a:t> informativa</a:t>
            </a:r>
          </a:p>
          <a:p>
            <a:pPr lvl="3"/>
            <a:r>
              <a:rPr lang="es-PA" dirty="0"/>
              <a:t>Podemos explorar</a:t>
            </a:r>
          </a:p>
          <a:p>
            <a:pPr lvl="3"/>
            <a:r>
              <a:rPr lang="es-PA" dirty="0"/>
              <a:t>Tomara tiempo en llevar a nuevas alternativas a largo plazo</a:t>
            </a:r>
          </a:p>
          <a:p>
            <a:pPr lvl="1"/>
            <a:r>
              <a:rPr lang="es-PA" dirty="0"/>
              <a:t>Se basa en recompensas</a:t>
            </a:r>
          </a:p>
          <a:p>
            <a:pPr lvl="2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4786" r="15352"/>
          <a:stretch/>
        </p:blipFill>
        <p:spPr>
          <a:xfrm>
            <a:off x="7392473" y="2070635"/>
            <a:ext cx="4623516" cy="33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280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¿Cómo los componentes de los agentes interactúan?</a:t>
            </a:r>
          </a:p>
          <a:p>
            <a:pPr lvl="1"/>
            <a:r>
              <a:rPr lang="es-PA" dirty="0" err="1"/>
              <a:t>Atomicamente</a:t>
            </a:r>
            <a:endParaRPr lang="es-PA" dirty="0"/>
          </a:p>
          <a:p>
            <a:pPr lvl="1"/>
            <a:r>
              <a:rPr lang="es-PA" dirty="0"/>
              <a:t>Factorizada</a:t>
            </a:r>
          </a:p>
          <a:p>
            <a:pPr lvl="1"/>
            <a:r>
              <a:rPr lang="es-PA" dirty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Representación Atómica</a:t>
            </a:r>
          </a:p>
          <a:p>
            <a:pPr lvl="2"/>
            <a:r>
              <a:rPr lang="es-PA" dirty="0"/>
              <a:t>Mundo indivisible</a:t>
            </a:r>
          </a:p>
          <a:p>
            <a:pPr lvl="2"/>
            <a:r>
              <a:rPr lang="es-PA" dirty="0"/>
              <a:t>Sin estructura interna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ir de un punto A </a:t>
            </a:r>
            <a:r>
              <a:rPr lang="es-PA" dirty="0" err="1"/>
              <a:t>a</a:t>
            </a:r>
            <a:r>
              <a:rPr lang="es-PA" dirty="0"/>
              <a:t> un punto B</a:t>
            </a:r>
          </a:p>
          <a:p>
            <a:pPr lvl="3"/>
            <a:r>
              <a:rPr lang="es-PA" dirty="0"/>
              <a:t>HMM (</a:t>
            </a:r>
            <a:r>
              <a:rPr lang="es-PA" dirty="0" err="1"/>
              <a:t>Hidden</a:t>
            </a:r>
            <a:r>
              <a:rPr lang="es-PA" dirty="0"/>
              <a:t> </a:t>
            </a:r>
            <a:r>
              <a:rPr lang="es-PA" dirty="0" err="1"/>
              <a:t>Markov</a:t>
            </a:r>
            <a:r>
              <a:rPr lang="es-PA" dirty="0"/>
              <a:t> </a:t>
            </a:r>
            <a:r>
              <a:rPr lang="es-PA" dirty="0" err="1"/>
              <a:t>Model</a:t>
            </a:r>
            <a:r>
              <a:rPr lang="es-PA" dirty="0"/>
              <a:t>)</a:t>
            </a:r>
          </a:p>
          <a:p>
            <a:pPr lvl="3"/>
            <a:r>
              <a:rPr lang="es-PA" dirty="0"/>
              <a:t>Búsqueda</a:t>
            </a:r>
          </a:p>
          <a:p>
            <a:pPr lvl="3"/>
            <a:r>
              <a:rPr lang="es-PA" dirty="0"/>
              <a:t>Teoría de Juegos</a:t>
            </a:r>
          </a:p>
          <a:p>
            <a:pPr lvl="3"/>
            <a:r>
              <a:rPr lang="es-PA" dirty="0"/>
              <a:t>MDP (</a:t>
            </a:r>
            <a:r>
              <a:rPr lang="es-PA" dirty="0" err="1"/>
              <a:t>Markov</a:t>
            </a:r>
            <a:r>
              <a:rPr lang="es-PA" dirty="0"/>
              <a:t> </a:t>
            </a:r>
            <a:r>
              <a:rPr lang="es-PA" dirty="0" err="1"/>
              <a:t>Decission</a:t>
            </a:r>
            <a:r>
              <a:rPr lang="es-PA" dirty="0"/>
              <a:t> </a:t>
            </a:r>
            <a:r>
              <a:rPr lang="es-PA" dirty="0" err="1"/>
              <a:t>Process</a:t>
            </a:r>
            <a:r>
              <a:rPr lang="es-PA" dirty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250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¿Cómo los componentes de los agentes interactúan?</a:t>
            </a:r>
          </a:p>
          <a:p>
            <a:pPr lvl="1"/>
            <a:r>
              <a:rPr lang="es-PA" dirty="0" err="1"/>
              <a:t>Atomicamente</a:t>
            </a:r>
            <a:endParaRPr lang="es-PA" dirty="0"/>
          </a:p>
          <a:p>
            <a:pPr lvl="1"/>
            <a:r>
              <a:rPr lang="es-PA" dirty="0"/>
              <a:t>Factorizada</a:t>
            </a:r>
          </a:p>
          <a:p>
            <a:pPr lvl="1"/>
            <a:r>
              <a:rPr lang="es-PA" dirty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Representación Factorizada</a:t>
            </a:r>
          </a:p>
          <a:p>
            <a:pPr lvl="2"/>
            <a:r>
              <a:rPr lang="es-PA" dirty="0"/>
              <a:t>Divide en </a:t>
            </a:r>
            <a:r>
              <a:rPr lang="es-PA" dirty="0" err="1"/>
              <a:t>varaibles</a:t>
            </a:r>
            <a:r>
              <a:rPr lang="es-PA" dirty="0"/>
              <a:t> y atributos</a:t>
            </a:r>
          </a:p>
          <a:p>
            <a:pPr lvl="2"/>
            <a:r>
              <a:rPr lang="es-PA" dirty="0"/>
              <a:t>Trabaja con grupos comunes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</a:t>
            </a:r>
            <a:r>
              <a:rPr lang="es-PA" dirty="0" err="1"/>
              <a:t>Planificacion</a:t>
            </a:r>
            <a:r>
              <a:rPr lang="es-PA" dirty="0"/>
              <a:t> de tareas</a:t>
            </a:r>
          </a:p>
          <a:p>
            <a:pPr lvl="2"/>
            <a:r>
              <a:rPr lang="es-PA" dirty="0"/>
              <a:t>Redes bayesianas</a:t>
            </a:r>
          </a:p>
          <a:p>
            <a:pPr lvl="2"/>
            <a:r>
              <a:rPr lang="es-PA" dirty="0"/>
              <a:t>Aprendizaje de máquina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2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¿Cómo los componentes de los agentes interactúan?</a:t>
            </a:r>
          </a:p>
          <a:p>
            <a:pPr lvl="1"/>
            <a:r>
              <a:rPr lang="es-PA" dirty="0" err="1"/>
              <a:t>Atomicamente</a:t>
            </a:r>
            <a:endParaRPr lang="es-PA" dirty="0"/>
          </a:p>
          <a:p>
            <a:pPr lvl="1"/>
            <a:r>
              <a:rPr lang="es-PA" dirty="0"/>
              <a:t>Factorizada</a:t>
            </a:r>
          </a:p>
          <a:p>
            <a:pPr lvl="1"/>
            <a:r>
              <a:rPr lang="es-PA" dirty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Representación Estructurada</a:t>
            </a:r>
          </a:p>
          <a:p>
            <a:pPr lvl="2"/>
            <a:r>
              <a:rPr lang="es-PA" dirty="0"/>
              <a:t>Relaciones de 1 a muchos</a:t>
            </a:r>
          </a:p>
          <a:p>
            <a:pPr lvl="2"/>
            <a:r>
              <a:rPr lang="es-PA" dirty="0"/>
              <a:t>Relaciones de muchos a 1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Bases de datos</a:t>
            </a:r>
          </a:p>
          <a:p>
            <a:pPr lvl="2"/>
            <a:r>
              <a:rPr lang="es-PA" dirty="0"/>
              <a:t>Modelos de primer orden probabilístico</a:t>
            </a:r>
          </a:p>
          <a:p>
            <a:pPr lvl="2"/>
            <a:r>
              <a:rPr lang="es-PA" dirty="0"/>
              <a:t>NLP (Natural </a:t>
            </a:r>
            <a:r>
              <a:rPr lang="es-PA" dirty="0" err="1"/>
              <a:t>Language</a:t>
            </a:r>
            <a:r>
              <a:rPr lang="es-PA" dirty="0"/>
              <a:t> </a:t>
            </a:r>
            <a:r>
              <a:rPr lang="es-PA" dirty="0" err="1"/>
              <a:t>Processing</a:t>
            </a:r>
            <a:r>
              <a:rPr lang="es-PA"/>
              <a:t>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516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Siguiente Clase – Laboratorio 2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err="1"/>
              <a:t>Habra</a:t>
            </a:r>
            <a:r>
              <a:rPr lang="es-PA" dirty="0"/>
              <a:t> </a:t>
            </a:r>
            <a:r>
              <a:rPr lang="es-PA" dirty="0" err="1"/>
              <a:t>Quiz</a:t>
            </a:r>
            <a:r>
              <a:rPr lang="es-PA" dirty="0"/>
              <a:t> en </a:t>
            </a:r>
            <a:r>
              <a:rPr lang="es-PA" dirty="0" err="1"/>
              <a:t>Moodel</a:t>
            </a:r>
            <a:r>
              <a:rPr lang="es-PA" dirty="0"/>
              <a:t> (se avisará)</a:t>
            </a:r>
          </a:p>
          <a:p>
            <a:r>
              <a:rPr lang="es-PA" dirty="0"/>
              <a:t>Laboratorio por definir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327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2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1026" name="Picture 2" descr="Image result for artificial intelligence quo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b="18405"/>
          <a:stretch/>
        </p:blipFill>
        <p:spPr bwMode="auto">
          <a:xfrm>
            <a:off x="1877785" y="2024743"/>
            <a:ext cx="7911646" cy="3901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965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17882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Anteriormente: Agentes por reflejo</a:t>
            </a:r>
          </a:p>
          <a:p>
            <a:pPr lvl="1"/>
            <a:r>
              <a:rPr lang="es-PA" dirty="0"/>
              <a:t>Dificultad de operación en ambientes extensos</a:t>
            </a:r>
          </a:p>
          <a:p>
            <a:r>
              <a:rPr lang="es-PA" dirty="0"/>
              <a:t>Agentes por objetivos</a:t>
            </a:r>
          </a:p>
          <a:p>
            <a:pPr lvl="1"/>
            <a:r>
              <a:rPr lang="es-PA" dirty="0"/>
              <a:t>Considera acciones futuras y sus recompensas</a:t>
            </a:r>
          </a:p>
          <a:p>
            <a:pPr lvl="1"/>
            <a:endParaRPr lang="es-PA" dirty="0"/>
          </a:p>
          <a:p>
            <a:r>
              <a:rPr lang="es-PA" dirty="0"/>
              <a:t>Aquí:</a:t>
            </a:r>
          </a:p>
          <a:p>
            <a:pPr lvl="1"/>
            <a:r>
              <a:rPr lang="es-PA" dirty="0"/>
              <a:t>Agentes de resolución de problemas</a:t>
            </a:r>
          </a:p>
          <a:p>
            <a:pPr lvl="2"/>
            <a:r>
              <a:rPr lang="es-PA" dirty="0"/>
              <a:t>Usan representaciones atómicas, observa el todo</a:t>
            </a:r>
          </a:p>
          <a:p>
            <a:pPr lvl="1"/>
            <a:r>
              <a:rPr lang="es-PA" dirty="0"/>
              <a:t>Agentes de planificación</a:t>
            </a:r>
          </a:p>
          <a:p>
            <a:pPr lvl="2"/>
            <a:r>
              <a:rPr lang="es-PA" dirty="0"/>
              <a:t>Factorizados o estructurados</a:t>
            </a:r>
          </a:p>
          <a:p>
            <a:pPr lvl="2"/>
            <a:r>
              <a:rPr lang="es-PA" dirty="0"/>
              <a:t>Se empieza por problema y solución conocida</a:t>
            </a:r>
          </a:p>
          <a:p>
            <a:pPr lvl="1"/>
            <a:r>
              <a:rPr lang="es-PA" dirty="0"/>
              <a:t>Búsqueda un-informada e informada</a:t>
            </a:r>
            <a:endParaRPr lang="en-US" dirty="0"/>
          </a:p>
        </p:txBody>
      </p:sp>
      <p:pic>
        <p:nvPicPr>
          <p:cNvPr id="1026" name="Picture 2" descr="Image result for solving problems by searc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48" y="1574799"/>
            <a:ext cx="5097944" cy="403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495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Agentes </a:t>
            </a:r>
            <a:r>
              <a:rPr lang="es-PA" dirty="0" err="1"/>
              <a:t>resolucionadores</a:t>
            </a:r>
            <a:r>
              <a:rPr lang="es-PA" dirty="0"/>
              <a:t>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Ejemplo ciudad Arad, Rumania</a:t>
            </a:r>
          </a:p>
          <a:p>
            <a:pPr lvl="1"/>
            <a:r>
              <a:rPr lang="es-PA" i="1" dirty="0"/>
              <a:t>Formulación del objetivo!</a:t>
            </a:r>
            <a:endParaRPr lang="es-PA" dirty="0"/>
          </a:p>
          <a:p>
            <a:pPr lvl="2"/>
            <a:r>
              <a:rPr lang="es-PA" dirty="0"/>
              <a:t>El agente busca conocer, viajar, etc.</a:t>
            </a:r>
          </a:p>
          <a:p>
            <a:pPr lvl="2"/>
            <a:r>
              <a:rPr lang="es-PA" dirty="0"/>
              <a:t>Problema de decisión complejo con pros y </a:t>
            </a:r>
            <a:r>
              <a:rPr lang="es-PA" dirty="0" err="1"/>
              <a:t>cons</a:t>
            </a:r>
            <a:endParaRPr lang="es-PA" dirty="0"/>
          </a:p>
          <a:p>
            <a:pPr lvl="2"/>
            <a:r>
              <a:rPr lang="es-PA" dirty="0"/>
              <a:t>Con la limitación ahora de un tiquete de vuelo a Bucarest</a:t>
            </a:r>
          </a:p>
          <a:p>
            <a:pPr lvl="3"/>
            <a:r>
              <a:rPr lang="es-PA" dirty="0"/>
              <a:t>Objetivo es ir a Bucarest</a:t>
            </a:r>
          </a:p>
          <a:p>
            <a:pPr lvl="1"/>
            <a:r>
              <a:rPr lang="es-PA" i="1" dirty="0"/>
              <a:t>Formulación del problema!</a:t>
            </a:r>
          </a:p>
          <a:p>
            <a:pPr lvl="2"/>
            <a:r>
              <a:rPr lang="es-PA" dirty="0"/>
              <a:t>Necesitamos pasos </a:t>
            </a:r>
            <a:r>
              <a:rPr lang="es-PA" dirty="0" err="1"/>
              <a:t>internedios</a:t>
            </a:r>
            <a:r>
              <a:rPr lang="es-PA" dirty="0"/>
              <a:t> al objetivo</a:t>
            </a:r>
          </a:p>
          <a:p>
            <a:pPr lvl="3"/>
            <a:r>
              <a:rPr lang="es-PA" dirty="0"/>
              <a:t>El agente debe decidir como </a:t>
            </a:r>
            <a:r>
              <a:rPr lang="es-PA" dirty="0" err="1"/>
              <a:t>actua</a:t>
            </a:r>
            <a:r>
              <a:rPr lang="es-PA" dirty="0"/>
              <a:t> sobre estos</a:t>
            </a:r>
          </a:p>
          <a:p>
            <a:pPr lvl="3"/>
            <a:r>
              <a:rPr lang="es-PA" dirty="0"/>
              <a:t>Debe ser un nivel de detalle macro y no como “avanzar 1 </a:t>
            </a:r>
            <a:r>
              <a:rPr lang="es-PA" dirty="0" err="1"/>
              <a:t>pulg</a:t>
            </a:r>
            <a:r>
              <a:rPr lang="es-PA" dirty="0"/>
              <a:t>”</a:t>
            </a:r>
          </a:p>
          <a:p>
            <a:pPr lvl="2"/>
            <a:r>
              <a:rPr lang="es-PA" dirty="0"/>
              <a:t>Si el agente no tiene información del entorno </a:t>
            </a:r>
            <a:r>
              <a:rPr lang="es-PA" dirty="0" err="1"/>
              <a:t>entonce</a:t>
            </a:r>
            <a:r>
              <a:rPr lang="es-PA" dirty="0"/>
              <a:t> le queda actuar</a:t>
            </a:r>
          </a:p>
          <a:p>
            <a:pPr lvl="2"/>
            <a:r>
              <a:rPr lang="es-PA" dirty="0"/>
              <a:t>Lo mejor es tener un mapa de antemano</a:t>
            </a:r>
          </a:p>
          <a:p>
            <a:pPr lvl="3"/>
            <a:r>
              <a:rPr lang="es-PA" dirty="0"/>
              <a:t>Se puede examinar futuras acciones</a:t>
            </a:r>
            <a:endParaRPr lang="en-US" dirty="0"/>
          </a:p>
        </p:txBody>
      </p:sp>
      <p:pic>
        <p:nvPicPr>
          <p:cNvPr id="2050" name="Picture 2" descr="Image result for search probl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22" y="2034257"/>
            <a:ext cx="4026390" cy="402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040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Agentes </a:t>
            </a:r>
            <a:r>
              <a:rPr lang="es-PA" dirty="0" err="1"/>
              <a:t>resolucionadores</a:t>
            </a:r>
            <a:r>
              <a:rPr lang="es-PA" dirty="0"/>
              <a:t>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i="1" dirty="0"/>
              <a:t>Formulación del problema! </a:t>
            </a:r>
          </a:p>
          <a:p>
            <a:pPr lvl="1"/>
            <a:r>
              <a:rPr lang="es-PA" dirty="0"/>
              <a:t>Entorno observable, sabe su estado actual</a:t>
            </a:r>
          </a:p>
          <a:p>
            <a:pPr lvl="1"/>
            <a:r>
              <a:rPr lang="es-PA" dirty="0"/>
              <a:t>Ambiente discreto (acciones finitas) y conocido</a:t>
            </a:r>
          </a:p>
          <a:p>
            <a:pPr lvl="1"/>
            <a:r>
              <a:rPr lang="es-PA" dirty="0" err="1"/>
              <a:t>Deterministico</a:t>
            </a:r>
            <a:r>
              <a:rPr lang="es-PA" dirty="0"/>
              <a:t>, cada acción tiene su recompensa</a:t>
            </a:r>
          </a:p>
          <a:p>
            <a:r>
              <a:rPr lang="es-PA" i="1" dirty="0"/>
              <a:t>Búsqueda:  Proceso de secuencias de…</a:t>
            </a:r>
          </a:p>
          <a:p>
            <a:r>
              <a:rPr lang="es-PA" i="1" dirty="0"/>
              <a:t>…acciones que alcanza un</a:t>
            </a:r>
            <a:r>
              <a:rPr lang="es-PA" dirty="0"/>
              <a:t> objetivo</a:t>
            </a:r>
          </a:p>
          <a:p>
            <a:pPr lvl="1"/>
            <a:r>
              <a:rPr lang="es-PA" dirty="0"/>
              <a:t>Toma un problema y da solución basada tomando acciones</a:t>
            </a:r>
          </a:p>
          <a:p>
            <a:pPr lvl="2"/>
            <a:r>
              <a:rPr lang="es-PA" dirty="0"/>
              <a:t>Formula, busca y ejecuta</a:t>
            </a:r>
            <a:r>
              <a:rPr lang="en-US" dirty="0"/>
              <a:t> </a:t>
            </a:r>
            <a:r>
              <a:rPr lang="en-US" dirty="0" err="1"/>
              <a:t>ignorando</a:t>
            </a:r>
            <a:r>
              <a:rPr lang="en-US" dirty="0"/>
              <a:t> las </a:t>
            </a:r>
            <a:r>
              <a:rPr lang="en-US" dirty="0" err="1"/>
              <a:t>percepciones</a:t>
            </a:r>
            <a:endParaRPr lang="en-US" dirty="0"/>
          </a:p>
          <a:p>
            <a:pPr lvl="3"/>
            <a:r>
              <a:rPr lang="es-PA" dirty="0"/>
              <a:t>Equivalente a lazo abierto en teoría de control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194" y="1817835"/>
            <a:ext cx="3108960" cy="1882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56" t="6236" r="20456" b="7137"/>
          <a:stretch/>
        </p:blipFill>
        <p:spPr>
          <a:xfrm>
            <a:off x="8017933" y="3802361"/>
            <a:ext cx="4097867" cy="22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68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Problemas bien definidos y soluciones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Un problema tiene las siguientes partes:</a:t>
            </a:r>
          </a:p>
          <a:p>
            <a:pPr lvl="1"/>
            <a:r>
              <a:rPr lang="es-PA" dirty="0"/>
              <a:t>Espacio Estado que forma una gráfica</a:t>
            </a:r>
          </a:p>
          <a:p>
            <a:pPr lvl="2"/>
            <a:r>
              <a:rPr lang="es-PA" i="1" dirty="0"/>
              <a:t>Estado inicial</a:t>
            </a:r>
          </a:p>
          <a:p>
            <a:pPr lvl="3"/>
            <a:r>
              <a:rPr lang="es-PA" dirty="0"/>
              <a:t>En(Arad)</a:t>
            </a:r>
          </a:p>
          <a:p>
            <a:pPr lvl="2"/>
            <a:r>
              <a:rPr lang="es-PA" dirty="0"/>
              <a:t>Descripción de las posibles </a:t>
            </a:r>
            <a:r>
              <a:rPr lang="es-PA" i="1" dirty="0"/>
              <a:t>acciones</a:t>
            </a:r>
          </a:p>
          <a:p>
            <a:pPr lvl="3"/>
            <a:r>
              <a:rPr lang="es-PA" dirty="0" err="1"/>
              <a:t>IrA</a:t>
            </a:r>
            <a:r>
              <a:rPr lang="es-PA" dirty="0"/>
              <a:t>(Sibiu), </a:t>
            </a:r>
            <a:r>
              <a:rPr lang="es-PA" dirty="0" err="1"/>
              <a:t>IrA</a:t>
            </a:r>
            <a:r>
              <a:rPr lang="es-PA" dirty="0"/>
              <a:t>(</a:t>
            </a:r>
            <a:r>
              <a:rPr lang="es-PA" dirty="0" err="1"/>
              <a:t>Zerind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Un modelo de acciones, </a:t>
            </a:r>
            <a:r>
              <a:rPr lang="es-PA" i="1" dirty="0"/>
              <a:t>transición</a:t>
            </a:r>
          </a:p>
          <a:p>
            <a:pPr lvl="3"/>
            <a:r>
              <a:rPr lang="es-PA" i="1" dirty="0"/>
              <a:t>RESULTADO(En(Arad), </a:t>
            </a:r>
            <a:r>
              <a:rPr lang="es-PA" i="1" dirty="0" err="1"/>
              <a:t>IrA</a:t>
            </a:r>
            <a:r>
              <a:rPr lang="es-PA" i="1" dirty="0"/>
              <a:t>(</a:t>
            </a:r>
            <a:r>
              <a:rPr lang="es-PA" i="1" dirty="0" err="1"/>
              <a:t>Zerind</a:t>
            </a:r>
            <a:r>
              <a:rPr lang="es-PA" i="1" dirty="0"/>
              <a:t>)) = En(</a:t>
            </a:r>
            <a:r>
              <a:rPr lang="es-PA" i="1" dirty="0" err="1"/>
              <a:t>Zerind</a:t>
            </a:r>
            <a:r>
              <a:rPr lang="es-PA" i="1" dirty="0"/>
              <a:t>)</a:t>
            </a:r>
          </a:p>
          <a:p>
            <a:pPr lvl="1"/>
            <a:r>
              <a:rPr lang="es-PA" dirty="0"/>
              <a:t>Un camino del espacio estado y sus acciones</a:t>
            </a:r>
          </a:p>
          <a:p>
            <a:pPr lvl="1"/>
            <a:r>
              <a:rPr lang="es-PA" dirty="0"/>
              <a:t>Prueba del objetivo y costo del camino</a:t>
            </a:r>
          </a:p>
          <a:p>
            <a:pPr lvl="2"/>
            <a:r>
              <a:rPr lang="es-PA" dirty="0"/>
              <a:t>Determinar si se llegó a la solución</a:t>
            </a:r>
          </a:p>
          <a:p>
            <a:pPr lvl="3"/>
            <a:r>
              <a:rPr lang="es-PA" dirty="0"/>
              <a:t>En(Bucarest)</a:t>
            </a:r>
          </a:p>
          <a:p>
            <a:pPr lvl="2"/>
            <a:r>
              <a:rPr lang="es-PA" dirty="0"/>
              <a:t>Asigna un número a esa decisión</a:t>
            </a:r>
          </a:p>
        </p:txBody>
      </p:sp>
    </p:spTree>
    <p:extLst>
      <p:ext uri="{BB962C8B-B14F-4D97-AF65-F5344CB8AC3E}">
        <p14:creationId xmlns:p14="http://schemas.microsoft.com/office/powerpoint/2010/main" val="2988396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División</a:t>
            </a:r>
            <a:r>
              <a:rPr lang="en-US" dirty="0"/>
              <a:t> de </a:t>
            </a:r>
            <a:r>
              <a:rPr lang="en-US" dirty="0" err="1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/>
              <a:t>Laboratorios</a:t>
            </a:r>
            <a:r>
              <a:rPr lang="en-US" b="1" dirty="0"/>
              <a:t>		24%</a:t>
            </a:r>
          </a:p>
          <a:p>
            <a:r>
              <a:rPr lang="es-PA" b="1" dirty="0"/>
              <a:t>Tareas				24%</a:t>
            </a:r>
          </a:p>
          <a:p>
            <a:r>
              <a:rPr lang="es-PA" b="1" dirty="0" err="1"/>
              <a:t>Quizes</a:t>
            </a:r>
            <a:r>
              <a:rPr lang="es-PA" b="1" dirty="0"/>
              <a:t>				24%</a:t>
            </a:r>
          </a:p>
          <a:p>
            <a:r>
              <a:rPr lang="es-PA" b="1" dirty="0"/>
              <a:t>Proyecto Final		28%</a:t>
            </a:r>
          </a:p>
          <a:p>
            <a:pPr marL="0" indent="0">
              <a:buNone/>
            </a:pPr>
            <a:r>
              <a:rPr lang="es-PA" b="1" dirty="0"/>
              <a:t>___________________________</a:t>
            </a:r>
          </a:p>
          <a:p>
            <a:r>
              <a:rPr lang="es-PA" b="1" dirty="0"/>
              <a:t>Total                        100%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/>
              <a:t>Formulamos el problema basado en un modelo (abstracción matemática)</a:t>
            </a:r>
          </a:p>
          <a:p>
            <a:pPr lvl="1"/>
            <a:r>
              <a:rPr lang="es-PA" dirty="0"/>
              <a:t>Abstraemos acciones, </a:t>
            </a:r>
            <a:r>
              <a:rPr lang="es-PA" dirty="0" err="1"/>
              <a:t>p.e</a:t>
            </a:r>
            <a:r>
              <a:rPr lang="es-PA" dirty="0"/>
              <a:t>. calle mojada, gasolina, etc.</a:t>
            </a:r>
          </a:p>
          <a:p>
            <a:r>
              <a:rPr lang="es-PA" dirty="0"/>
              <a:t>Problema de juguete: ilustra </a:t>
            </a:r>
            <a:r>
              <a:rPr lang="es-PA" dirty="0" err="1"/>
              <a:t>variso</a:t>
            </a:r>
            <a:r>
              <a:rPr lang="es-PA" dirty="0"/>
              <a:t> problemas</a:t>
            </a:r>
          </a:p>
          <a:p>
            <a:r>
              <a:rPr lang="es-PA" dirty="0"/>
              <a:t>Problema de mundo real: cuyas soluciones importan a la gente.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3074" name="Picture 2" descr="Image result for toy problems in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38" y="3740068"/>
            <a:ext cx="2832272" cy="28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al world problem in 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959" y="3900694"/>
            <a:ext cx="4485013" cy="2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131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/>
          </a:bodyPr>
          <a:lstStyle/>
          <a:p>
            <a:r>
              <a:rPr lang="es-PA" dirty="0"/>
              <a:t>Problemas de juguete</a:t>
            </a:r>
          </a:p>
          <a:p>
            <a:pPr lvl="1"/>
            <a:r>
              <a:rPr lang="es-PA" dirty="0"/>
              <a:t>Estados</a:t>
            </a:r>
          </a:p>
          <a:p>
            <a:pPr lvl="2"/>
            <a:r>
              <a:rPr lang="es-PA" dirty="0"/>
              <a:t>Localización del agente y suciedad: 2 x 2^2 = 8 acciones</a:t>
            </a:r>
          </a:p>
          <a:p>
            <a:pPr lvl="2"/>
            <a:r>
              <a:rPr lang="es-PA" dirty="0"/>
              <a:t>n*2^n. n = locaciones</a:t>
            </a:r>
          </a:p>
          <a:p>
            <a:pPr lvl="1"/>
            <a:r>
              <a:rPr lang="es-PA" dirty="0"/>
              <a:t>Estado inicial: cualquiera</a:t>
            </a:r>
          </a:p>
          <a:p>
            <a:pPr lvl="1"/>
            <a:r>
              <a:rPr lang="es-PA" dirty="0"/>
              <a:t>Acciones: </a:t>
            </a:r>
            <a:r>
              <a:rPr lang="es-PA" dirty="0" err="1"/>
              <a:t>Izq</a:t>
            </a:r>
            <a:r>
              <a:rPr lang="es-PA" dirty="0"/>
              <a:t>, Der, succionar </a:t>
            </a:r>
          </a:p>
          <a:p>
            <a:pPr lvl="2"/>
            <a:r>
              <a:rPr lang="es-PA" dirty="0"/>
              <a:t>[</a:t>
            </a:r>
            <a:r>
              <a:rPr lang="es-PA" dirty="0" err="1"/>
              <a:t>Arriba,Abajo</a:t>
            </a:r>
            <a:r>
              <a:rPr lang="es-PA" dirty="0"/>
              <a:t>] para un ambiente más complejo</a:t>
            </a:r>
          </a:p>
          <a:p>
            <a:pPr lvl="1"/>
            <a:r>
              <a:rPr lang="es-PA" dirty="0"/>
              <a:t>Modelo de Transición:</a:t>
            </a:r>
          </a:p>
          <a:p>
            <a:pPr lvl="2"/>
            <a:r>
              <a:rPr lang="es-PA" dirty="0"/>
              <a:t>Sin acción si estamos en los límites o un área </a:t>
            </a:r>
            <a:r>
              <a:rPr lang="es-PA" dirty="0" err="1"/>
              <a:t>vacia</a:t>
            </a:r>
            <a:endParaRPr lang="es-PA" dirty="0"/>
          </a:p>
          <a:p>
            <a:pPr lvl="1"/>
            <a:r>
              <a:rPr lang="es-PA" dirty="0"/>
              <a:t>Prueba de objetivo: si los cuadrantes están limpios</a:t>
            </a:r>
          </a:p>
          <a:p>
            <a:pPr lvl="1"/>
            <a:r>
              <a:rPr lang="es-PA" dirty="0"/>
              <a:t>Costo del camino: </a:t>
            </a:r>
            <a:r>
              <a:rPr lang="es-PA" dirty="0" err="1"/>
              <a:t>p.e</a:t>
            </a:r>
            <a:r>
              <a:rPr lang="es-PA" dirty="0"/>
              <a:t>. 1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39" y="2892829"/>
            <a:ext cx="5402884" cy="29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90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Problemas de fichas y 8 posiciones</a:t>
            </a:r>
          </a:p>
          <a:p>
            <a:pPr lvl="1"/>
            <a:r>
              <a:rPr lang="es-PA" dirty="0"/>
              <a:t>Estados: donde se </a:t>
            </a:r>
            <a:r>
              <a:rPr lang="es-PA" dirty="0" err="1"/>
              <a:t>encuentan</a:t>
            </a:r>
            <a:r>
              <a:rPr lang="es-PA" dirty="0"/>
              <a:t> las fichas en el tablero</a:t>
            </a:r>
          </a:p>
          <a:p>
            <a:pPr lvl="1"/>
            <a:r>
              <a:rPr lang="es-PA" dirty="0"/>
              <a:t>Estado inicial: cualquiera</a:t>
            </a:r>
          </a:p>
          <a:p>
            <a:pPr lvl="1"/>
            <a:r>
              <a:rPr lang="es-PA" dirty="0"/>
              <a:t>Acciones: Arriba, Abajo, </a:t>
            </a:r>
            <a:r>
              <a:rPr lang="es-PA" dirty="0" err="1"/>
              <a:t>Izq</a:t>
            </a:r>
            <a:r>
              <a:rPr lang="es-PA" dirty="0"/>
              <a:t>, Der</a:t>
            </a:r>
          </a:p>
          <a:p>
            <a:pPr lvl="1"/>
            <a:r>
              <a:rPr lang="es-PA" dirty="0"/>
              <a:t>Modelo de Transición:</a:t>
            </a:r>
          </a:p>
          <a:p>
            <a:pPr lvl="2"/>
            <a:r>
              <a:rPr lang="es-PA" dirty="0"/>
              <a:t>Si movemos el 5 a la derecha</a:t>
            </a:r>
          </a:p>
          <a:p>
            <a:pPr lvl="1"/>
            <a:r>
              <a:rPr lang="es-PA" dirty="0"/>
              <a:t>Prueba de objetivo: </a:t>
            </a:r>
          </a:p>
          <a:p>
            <a:pPr lvl="2"/>
            <a:r>
              <a:rPr lang="es-PA" dirty="0"/>
              <a:t>Probamos si llegamos al estado final</a:t>
            </a:r>
          </a:p>
          <a:p>
            <a:pPr lvl="1"/>
            <a:r>
              <a:rPr lang="es-PA" dirty="0"/>
              <a:t>Costo del camino: </a:t>
            </a:r>
            <a:r>
              <a:rPr lang="es-PA" dirty="0" err="1"/>
              <a:t>p.e</a:t>
            </a:r>
            <a:r>
              <a:rPr lang="es-PA" dirty="0"/>
              <a:t>. 1</a:t>
            </a:r>
          </a:p>
          <a:p>
            <a:pPr lvl="1"/>
            <a:endParaRPr lang="es-PA" dirty="0"/>
          </a:p>
          <a:p>
            <a:r>
              <a:rPr lang="es-PA" dirty="0"/>
              <a:t>Conocidos como NP-Complete</a:t>
            </a:r>
          </a:p>
          <a:p>
            <a:pPr lvl="1"/>
            <a:r>
              <a:rPr lang="es-PA" dirty="0"/>
              <a:t>8 piezas = 9!/2 = 181,440 estados</a:t>
            </a:r>
          </a:p>
          <a:p>
            <a:pPr lvl="1"/>
            <a:r>
              <a:rPr lang="es-PA" dirty="0"/>
              <a:t>15 piezas = 1.3 trillones de estados</a:t>
            </a:r>
          </a:p>
          <a:p>
            <a:pPr lvl="1"/>
            <a:r>
              <a:rPr lang="es-PA" dirty="0"/>
              <a:t>24 piezas = 10^25 estados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774" y="2700096"/>
            <a:ext cx="6093230" cy="318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964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Problemas de las 8 reinas</a:t>
            </a:r>
          </a:p>
          <a:p>
            <a:pPr lvl="1"/>
            <a:r>
              <a:rPr lang="es-PA" dirty="0"/>
              <a:t>Posicionarlas para que ninguna ataque a la otra</a:t>
            </a:r>
          </a:p>
          <a:p>
            <a:pPr lvl="2"/>
            <a:r>
              <a:rPr lang="es-PA" dirty="0"/>
              <a:t>Solución incremental: añade una reina a cada acción</a:t>
            </a:r>
          </a:p>
          <a:p>
            <a:pPr lvl="2"/>
            <a:r>
              <a:rPr lang="es-PA" dirty="0"/>
              <a:t>Formulación de estado completo: las 8 reinas en el juego</a:t>
            </a:r>
          </a:p>
          <a:p>
            <a:pPr lvl="1"/>
            <a:r>
              <a:rPr lang="es-PA" dirty="0"/>
              <a:t>Estados: cualquier arreglo de 0 a 8 reinas</a:t>
            </a:r>
          </a:p>
          <a:p>
            <a:pPr lvl="1"/>
            <a:r>
              <a:rPr lang="es-PA" dirty="0"/>
              <a:t>Estado inicial: nada en el tablero</a:t>
            </a:r>
          </a:p>
          <a:p>
            <a:pPr lvl="1"/>
            <a:r>
              <a:rPr lang="es-PA" dirty="0"/>
              <a:t>Acciones: añadir una reina </a:t>
            </a:r>
          </a:p>
          <a:p>
            <a:pPr lvl="1"/>
            <a:r>
              <a:rPr lang="es-PA" dirty="0"/>
              <a:t>Modelo de Transición:</a:t>
            </a:r>
          </a:p>
          <a:p>
            <a:pPr lvl="2"/>
            <a:r>
              <a:rPr lang="es-PA" dirty="0"/>
              <a:t>Retorna el tablero y sus reinas añadidas</a:t>
            </a:r>
          </a:p>
          <a:p>
            <a:pPr lvl="2"/>
            <a:r>
              <a:rPr lang="es-PA" dirty="0"/>
              <a:t>1.8x10^14 posibilidades</a:t>
            </a:r>
          </a:p>
          <a:p>
            <a:pPr lvl="1"/>
            <a:r>
              <a:rPr lang="es-PA" dirty="0"/>
              <a:t>Prueba de objetivo: 8 reinas posicionadas y no se ataquen</a:t>
            </a:r>
          </a:p>
          <a:p>
            <a:pPr marL="342900" lvl="1" indent="-342900"/>
            <a:r>
              <a:rPr lang="es-PA" dirty="0"/>
              <a:t>Sin ataque, mejor formulación</a:t>
            </a:r>
          </a:p>
          <a:p>
            <a:pPr lvl="1"/>
            <a:r>
              <a:rPr lang="es-PA" dirty="0"/>
              <a:t>Estado: 0 a 8 reinas 1 por fila por columna</a:t>
            </a:r>
          </a:p>
          <a:p>
            <a:pPr lvl="1"/>
            <a:r>
              <a:rPr lang="es-PA" dirty="0"/>
              <a:t>Acciones: al añadirse en el cuadro esta no ataca (1.8x10^14 -&gt; 2057, reducción de 10^400 estados)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871" y="1803861"/>
            <a:ext cx="3937823" cy="39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81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/>
              <a:t>Problemas de </a:t>
            </a:r>
            <a:r>
              <a:rPr lang="es-PA" dirty="0" err="1"/>
              <a:t>Knuth</a:t>
            </a:r>
            <a:endParaRPr lang="es-PA" dirty="0"/>
          </a:p>
          <a:p>
            <a:pPr lvl="1"/>
            <a:r>
              <a:rPr lang="es-PA" dirty="0"/>
              <a:t>Números mayores a 4 dan resultados enteros positivos para esta ecuación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Estados: números positivos</a:t>
            </a:r>
          </a:p>
          <a:p>
            <a:pPr lvl="1"/>
            <a:r>
              <a:rPr lang="es-PA" dirty="0"/>
              <a:t>Estado inicial: 4</a:t>
            </a:r>
          </a:p>
          <a:p>
            <a:pPr lvl="1"/>
            <a:r>
              <a:rPr lang="es-PA" dirty="0"/>
              <a:t>Acciones: aplicar factorial, raíz cuadrada y operación de redondeo</a:t>
            </a:r>
          </a:p>
          <a:p>
            <a:pPr lvl="1"/>
            <a:r>
              <a:rPr lang="es-PA" dirty="0"/>
              <a:t>Modelo de Transición: Definición matemática de operaciones</a:t>
            </a:r>
          </a:p>
          <a:p>
            <a:pPr lvl="1"/>
            <a:r>
              <a:rPr lang="es-PA" dirty="0"/>
              <a:t>Prueba de objetivo: un número entero positivo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Ejemplo:  El número 620,448,401,733,239,439,360,000 es la expresión de 5 dado este problema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972" y="2390602"/>
            <a:ext cx="3238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00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Problemas de mundo real</a:t>
            </a:r>
          </a:p>
          <a:p>
            <a:pPr lvl="1"/>
            <a:r>
              <a:rPr lang="es-PA" dirty="0"/>
              <a:t>Los anteriores eran resolver por rutas encontradas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Problema de viaje por medio de una aerolínea</a:t>
            </a:r>
          </a:p>
          <a:p>
            <a:pPr lvl="1"/>
            <a:r>
              <a:rPr lang="es-PA" dirty="0"/>
              <a:t>Estado: incluye la ubicación (aeropuerto,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pPr lvl="1"/>
            <a:r>
              <a:rPr lang="es-PA" dirty="0"/>
              <a:t>Estado Inicial:  Especificada por la petición del usuario</a:t>
            </a:r>
          </a:p>
          <a:p>
            <a:pPr lvl="1"/>
            <a:r>
              <a:rPr lang="es-PA" dirty="0"/>
              <a:t>Acciones:</a:t>
            </a:r>
          </a:p>
          <a:p>
            <a:pPr lvl="2"/>
            <a:r>
              <a:rPr lang="es-PA" dirty="0"/>
              <a:t>Tomar el vuelo desde aquí</a:t>
            </a:r>
          </a:p>
          <a:p>
            <a:pPr lvl="2"/>
            <a:r>
              <a:rPr lang="es-PA" dirty="0"/>
              <a:t>Cualquier clase</a:t>
            </a:r>
          </a:p>
          <a:p>
            <a:pPr lvl="2"/>
            <a:r>
              <a:rPr lang="es-PA" dirty="0"/>
              <a:t>Antes de ‘x’ hora</a:t>
            </a:r>
          </a:p>
          <a:p>
            <a:pPr lvl="2"/>
            <a:r>
              <a:rPr lang="es-PA" dirty="0"/>
              <a:t>Con tiempo en el aeropuerto por cualquier contratiempo</a:t>
            </a:r>
          </a:p>
          <a:p>
            <a:pPr lvl="1"/>
            <a:r>
              <a:rPr lang="es-PA" dirty="0"/>
              <a:t>Modelo de transición:  el resultado de tomar el vuelo al destino y llegar a tiempo al otro.</a:t>
            </a:r>
          </a:p>
          <a:p>
            <a:pPr lvl="1"/>
            <a:r>
              <a:rPr lang="es-PA" dirty="0"/>
              <a:t>Prueba de objetivo:  estar en el lugar final especificado</a:t>
            </a:r>
          </a:p>
          <a:p>
            <a:pPr lvl="1"/>
            <a:r>
              <a:rPr lang="es-PA" dirty="0"/>
              <a:t>Costo del camino: dinero, tiempo, procedimientos de migración, millas, etc.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6146" name="Picture 2" descr="Image result for airline air travel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65" y="2929306"/>
            <a:ext cx="4076181" cy="220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29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Problemas de mundo real</a:t>
            </a:r>
          </a:p>
          <a:p>
            <a:pPr lvl="1"/>
            <a:r>
              <a:rPr lang="es-PA" dirty="0"/>
              <a:t>Problema de Turista</a:t>
            </a:r>
          </a:p>
          <a:p>
            <a:pPr lvl="2"/>
            <a:r>
              <a:rPr lang="es-PA" dirty="0"/>
              <a:t>Se considera el sitio y sus ciudades </a:t>
            </a:r>
            <a:r>
              <a:rPr lang="es-PA" dirty="0" err="1"/>
              <a:t>intermedas</a:t>
            </a:r>
            <a:endParaRPr lang="es-PA" dirty="0"/>
          </a:p>
          <a:p>
            <a:pPr lvl="1"/>
            <a:r>
              <a:rPr lang="es-PA" dirty="0"/>
              <a:t>Un vendedor que viaja</a:t>
            </a:r>
          </a:p>
          <a:p>
            <a:pPr lvl="2"/>
            <a:r>
              <a:rPr lang="es-PA" dirty="0"/>
              <a:t>Cada ciudad debe ser visitada solo 1 vez</a:t>
            </a:r>
          </a:p>
          <a:p>
            <a:pPr lvl="2"/>
            <a:r>
              <a:rPr lang="es-PA" dirty="0"/>
              <a:t>NP-</a:t>
            </a:r>
            <a:r>
              <a:rPr lang="es-PA" dirty="0" err="1"/>
              <a:t>hard</a:t>
            </a:r>
            <a:endParaRPr lang="es-PA" dirty="0"/>
          </a:p>
          <a:p>
            <a:pPr lvl="1"/>
            <a:r>
              <a:rPr lang="es-PA" dirty="0"/>
              <a:t>VLSI </a:t>
            </a:r>
            <a:r>
              <a:rPr lang="es-PA" dirty="0" err="1"/>
              <a:t>layout</a:t>
            </a:r>
            <a:endParaRPr lang="es-PA" dirty="0"/>
          </a:p>
          <a:p>
            <a:pPr lvl="2"/>
            <a:r>
              <a:rPr lang="es-PA" dirty="0"/>
              <a:t>Conexión de componentes, menor tamaño</a:t>
            </a:r>
          </a:p>
          <a:p>
            <a:pPr lvl="1"/>
            <a:r>
              <a:rPr lang="es-PA" dirty="0"/>
              <a:t>Navegación de robot</a:t>
            </a:r>
          </a:p>
          <a:p>
            <a:pPr lvl="2"/>
            <a:r>
              <a:rPr lang="es-PA" dirty="0"/>
              <a:t>Movernos en un espacio continuo</a:t>
            </a:r>
          </a:p>
          <a:p>
            <a:pPr lvl="2"/>
            <a:r>
              <a:rPr lang="es-PA" dirty="0"/>
              <a:t>Movernos en un espacio 2D (robot diferencial</a:t>
            </a:r>
          </a:p>
          <a:p>
            <a:pPr lvl="1"/>
            <a:r>
              <a:rPr lang="es-PA" dirty="0"/>
              <a:t>Secuencia de ensamblaje automática</a:t>
            </a:r>
          </a:p>
          <a:p>
            <a:pPr lvl="2"/>
            <a:r>
              <a:rPr lang="es-PA" dirty="0"/>
              <a:t>Orden de ensamble de un equipo</a:t>
            </a:r>
          </a:p>
          <a:p>
            <a:pPr lvl="2"/>
            <a:r>
              <a:rPr lang="es-PA" dirty="0"/>
              <a:t>Mala orden generada no generará un equipo</a:t>
            </a:r>
          </a:p>
          <a:p>
            <a:endParaRPr lang="es-PA" dirty="0"/>
          </a:p>
        </p:txBody>
      </p:sp>
      <p:pic>
        <p:nvPicPr>
          <p:cNvPr id="11266" name="Picture 2" descr="Image result for robot navig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403" y="3873731"/>
            <a:ext cx="2172370" cy="162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vlsi 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517" y="1346199"/>
            <a:ext cx="2042610" cy="191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copaai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" t="8655" r="3222" b="11413"/>
          <a:stretch/>
        </p:blipFill>
        <p:spPr bwMode="auto">
          <a:xfrm>
            <a:off x="6372832" y="1448262"/>
            <a:ext cx="2212368" cy="273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32" y="4786176"/>
            <a:ext cx="3055604" cy="17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214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Buscando para soluciones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/>
              <a:t>Solucion</a:t>
            </a:r>
            <a:r>
              <a:rPr lang="es-PA" dirty="0"/>
              <a:t>: secuencia de acciones posibles</a:t>
            </a:r>
          </a:p>
          <a:p>
            <a:r>
              <a:rPr lang="es-PA" dirty="0"/>
              <a:t>Inicia por un árbol de búsqueda en un lugar raíz</a:t>
            </a:r>
          </a:p>
          <a:p>
            <a:pPr lvl="1"/>
            <a:r>
              <a:rPr lang="es-PA" dirty="0"/>
              <a:t>Arad</a:t>
            </a:r>
          </a:p>
          <a:p>
            <a:r>
              <a:rPr lang="es-PA" dirty="0"/>
              <a:t>Nodos: corresponde a los estados en el espacio estado</a:t>
            </a:r>
          </a:p>
          <a:p>
            <a:r>
              <a:rPr lang="es-PA" dirty="0"/>
              <a:t>Cada estado es expandido generando nuevos estados</a:t>
            </a:r>
          </a:p>
          <a:p>
            <a:pPr lvl="1"/>
            <a:r>
              <a:rPr lang="es-PA" dirty="0"/>
              <a:t>Nodos hijos: </a:t>
            </a:r>
            <a:r>
              <a:rPr lang="es-PA" dirty="0" err="1"/>
              <a:t>Zerind</a:t>
            </a:r>
            <a:r>
              <a:rPr lang="es-PA" dirty="0"/>
              <a:t>, Sibiu, </a:t>
            </a:r>
            <a:r>
              <a:rPr lang="es-PA" dirty="0" err="1"/>
              <a:t>Timisoara</a:t>
            </a:r>
            <a:r>
              <a:rPr lang="es-PA" dirty="0"/>
              <a:t> &lt;- Fronteras</a:t>
            </a:r>
          </a:p>
          <a:p>
            <a:pPr lvl="1"/>
            <a:r>
              <a:rPr lang="es-PA" dirty="0"/>
              <a:t>Se prueba cada estado a ver la mejor solución</a:t>
            </a:r>
          </a:p>
          <a:p>
            <a:r>
              <a:rPr lang="es-PA" dirty="0"/>
              <a:t>El proceso continua hasta encontrar solución</a:t>
            </a:r>
          </a:p>
          <a:p>
            <a:pPr lvl="1"/>
            <a:r>
              <a:rPr lang="es-PA" dirty="0"/>
              <a:t>Note que podemos caer en un lazo al expandir </a:t>
            </a:r>
            <a:r>
              <a:rPr lang="es-PA" dirty="0" err="1"/>
              <a:t>Sidiu</a:t>
            </a:r>
            <a:r>
              <a:rPr lang="es-PA" dirty="0"/>
              <a:t> (Arad)</a:t>
            </a:r>
          </a:p>
          <a:p>
            <a:pPr lvl="2"/>
            <a:r>
              <a:rPr lang="es-PA" i="1" dirty="0"/>
              <a:t>El que olvida su pasado está condenado a repetirlo!</a:t>
            </a:r>
          </a:p>
          <a:p>
            <a:pPr lvl="2"/>
            <a:r>
              <a:rPr lang="es-PA" dirty="0"/>
              <a:t>Tenemos que tener una lista explorada y otra cerrada</a:t>
            </a:r>
          </a:p>
          <a:p>
            <a:pPr lvl="1"/>
            <a:r>
              <a:rPr lang="es-PA" dirty="0"/>
              <a:t>Podemos corregir esto haciendo que los costos sean positivos </a:t>
            </a:r>
          </a:p>
          <a:p>
            <a:endParaRPr lang="es-PA" dirty="0"/>
          </a:p>
        </p:txBody>
      </p:sp>
      <p:pic>
        <p:nvPicPr>
          <p:cNvPr id="12292" name="Picture 4" descr="Image result for search tree and nodes in ai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05" y="5831291"/>
            <a:ext cx="2526298" cy="9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05" y="793783"/>
            <a:ext cx="3701539" cy="2241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352" y="3097859"/>
            <a:ext cx="3496009" cy="26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628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Algoritmos </a:t>
            </a:r>
            <a:r>
              <a:rPr lang="es-PA" dirty="0" err="1"/>
              <a:t>Graph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</a:t>
            </a:r>
            <a:r>
              <a:rPr lang="es-PA" dirty="0" err="1"/>
              <a:t>Tree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/>
              <a:t>Tree-Search</a:t>
            </a:r>
            <a:endParaRPr lang="es-PA" dirty="0"/>
          </a:p>
          <a:p>
            <a:pPr lvl="1"/>
            <a:r>
              <a:rPr lang="es-PA" dirty="0"/>
              <a:t>Estructura la data</a:t>
            </a:r>
          </a:p>
          <a:p>
            <a:pPr lvl="1"/>
            <a:r>
              <a:rPr lang="es-PA" dirty="0"/>
              <a:t>Memoriza cada nodo expandido</a:t>
            </a:r>
          </a:p>
          <a:p>
            <a:pPr lvl="1"/>
            <a:r>
              <a:rPr lang="es-PA" dirty="0"/>
              <a:t>Olvidamos un nuevo nodo que sea contenido</a:t>
            </a:r>
          </a:p>
          <a:p>
            <a:r>
              <a:rPr lang="es-PA" dirty="0" err="1"/>
              <a:t>Graph-Search</a:t>
            </a:r>
            <a:endParaRPr lang="es-PA" dirty="0"/>
          </a:p>
          <a:p>
            <a:pPr lvl="1"/>
            <a:r>
              <a:rPr lang="es-PA" dirty="0"/>
              <a:t>Separa los lugares explorados y no explorado</a:t>
            </a:r>
          </a:p>
          <a:p>
            <a:pPr lvl="1"/>
            <a:r>
              <a:rPr lang="es-PA" dirty="0"/>
              <a:t>Va 1 a 1 hasta encontrar solución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981" y="1553990"/>
            <a:ext cx="5808373" cy="34229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18" y="4689651"/>
            <a:ext cx="5392622" cy="11990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81" y="5085162"/>
            <a:ext cx="4784580" cy="15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308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Infraestructura de Algoritmos de Búsqueda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/>
              <a:t>Requieren de cierta estructura</a:t>
            </a:r>
          </a:p>
          <a:p>
            <a:r>
              <a:rPr lang="es-PA" dirty="0"/>
              <a:t>Para cada árbol ‘n’, tenemos los siguientes componentes:</a:t>
            </a:r>
          </a:p>
          <a:p>
            <a:pPr lvl="1"/>
            <a:r>
              <a:rPr lang="es-PA" dirty="0" err="1"/>
              <a:t>N.State</a:t>
            </a:r>
            <a:r>
              <a:rPr lang="es-PA" dirty="0"/>
              <a:t>: el estado del nodo</a:t>
            </a:r>
          </a:p>
          <a:p>
            <a:pPr lvl="1"/>
            <a:r>
              <a:rPr lang="es-PA" dirty="0" err="1"/>
              <a:t>N.Parent</a:t>
            </a:r>
            <a:r>
              <a:rPr lang="es-PA" dirty="0"/>
              <a:t>: el nodo anterior (aquel que genero este)</a:t>
            </a:r>
          </a:p>
          <a:p>
            <a:pPr lvl="1"/>
            <a:r>
              <a:rPr lang="es-PA" dirty="0" err="1"/>
              <a:t>N.Action</a:t>
            </a:r>
            <a:r>
              <a:rPr lang="es-PA" dirty="0"/>
              <a:t>: la acción aplicada que generó el nodo</a:t>
            </a:r>
          </a:p>
          <a:p>
            <a:pPr lvl="1"/>
            <a:r>
              <a:rPr lang="es-PA" dirty="0" err="1"/>
              <a:t>N.PathCost</a:t>
            </a:r>
            <a:r>
              <a:rPr lang="es-PA" dirty="0"/>
              <a:t> o g(n): el costo de la acción</a:t>
            </a:r>
          </a:p>
          <a:p>
            <a:r>
              <a:rPr lang="es-PA" dirty="0"/>
              <a:t>Necesitamos ubicar los nodos en </a:t>
            </a:r>
            <a:r>
              <a:rPr lang="es-PA" dirty="0" err="1"/>
              <a:t>FIFOs</a:t>
            </a:r>
            <a:endParaRPr lang="es-PA" dirty="0"/>
          </a:p>
          <a:p>
            <a:pPr lvl="1"/>
            <a:r>
              <a:rPr lang="es-PA" dirty="0"/>
              <a:t>FIFO, LIFO, </a:t>
            </a:r>
            <a:r>
              <a:rPr lang="es-PA" dirty="0" err="1"/>
              <a:t>priority</a:t>
            </a:r>
            <a:r>
              <a:rPr lang="es-PA" dirty="0"/>
              <a:t> </a:t>
            </a:r>
            <a:r>
              <a:rPr lang="es-PA" dirty="0" err="1"/>
              <a:t>queue</a:t>
            </a:r>
            <a:endParaRPr lang="es-PA" dirty="0"/>
          </a:p>
          <a:p>
            <a:pPr lvl="1"/>
            <a:r>
              <a:rPr lang="es-PA" dirty="0" err="1"/>
              <a:t>Empty</a:t>
            </a:r>
            <a:r>
              <a:rPr lang="es-PA" dirty="0"/>
              <a:t>, </a:t>
            </a:r>
            <a:r>
              <a:rPr lang="es-PA" dirty="0" err="1"/>
              <a:t>Push</a:t>
            </a:r>
            <a:r>
              <a:rPr lang="es-PA" dirty="0"/>
              <a:t>, Pop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495" y="1882313"/>
            <a:ext cx="3514725" cy="3143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47" y="5171718"/>
            <a:ext cx="7859177" cy="16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58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/>
              <a:t>Proyecto Final – Construir un Sistema de Inteligencia Artificial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/>
              <a:t>Puede usar tarjetas hijas de cualquier plataforma!</a:t>
            </a:r>
          </a:p>
          <a:p>
            <a:r>
              <a:rPr lang="es-PA" dirty="0"/>
              <a:t>Grupo de 3 personas</a:t>
            </a:r>
          </a:p>
          <a:p>
            <a:pPr lvl="1"/>
            <a:r>
              <a:rPr lang="es-PA" dirty="0"/>
              <a:t>Todos tienen las mismas notas aún si solo trabaja 1</a:t>
            </a:r>
          </a:p>
          <a:p>
            <a:r>
              <a:rPr lang="es-PA" dirty="0"/>
              <a:t>Construir un sistema que tenga Inteligencia Artificial</a:t>
            </a:r>
          </a:p>
          <a:p>
            <a:pPr lvl="1"/>
            <a:r>
              <a:rPr lang="es-PA" dirty="0"/>
              <a:t>Aplicación remota corriendo en un servidor</a:t>
            </a:r>
          </a:p>
          <a:p>
            <a:pPr lvl="2"/>
            <a:r>
              <a:rPr lang="es-PA" dirty="0"/>
              <a:t>Local </a:t>
            </a:r>
            <a:r>
              <a:rPr lang="es-PA" dirty="0" err="1"/>
              <a:t>ó</a:t>
            </a:r>
            <a:r>
              <a:rPr lang="es-PA" dirty="0"/>
              <a:t> Remoto</a:t>
            </a:r>
          </a:p>
          <a:p>
            <a:pPr lvl="1"/>
            <a:r>
              <a:rPr lang="es-PA" dirty="0"/>
              <a:t>Debe usar un </a:t>
            </a:r>
            <a:r>
              <a:rPr lang="es-PA" dirty="0" err="1"/>
              <a:t>dataset</a:t>
            </a:r>
            <a:r>
              <a:rPr lang="es-PA" dirty="0"/>
              <a:t> abierto o construir su propio </a:t>
            </a:r>
            <a:r>
              <a:rPr lang="es-PA" dirty="0" err="1"/>
              <a:t>dataset</a:t>
            </a:r>
            <a:r>
              <a:rPr lang="es-PA" dirty="0"/>
              <a:t> (10%)</a:t>
            </a:r>
          </a:p>
          <a:p>
            <a:pPr lvl="2"/>
            <a:r>
              <a:rPr lang="es-PA" dirty="0" err="1"/>
              <a:t>Kaggle</a:t>
            </a:r>
            <a:r>
              <a:rPr lang="es-PA" dirty="0"/>
              <a:t>, Data.gov, Nasa.gov </a:t>
            </a:r>
            <a:r>
              <a:rPr lang="es-PA" dirty="0" err="1"/>
              <a:t>ó</a:t>
            </a:r>
            <a:r>
              <a:rPr lang="es-PA" dirty="0"/>
              <a:t> cualquier </a:t>
            </a:r>
            <a:r>
              <a:rPr lang="es-PA" dirty="0" err="1"/>
              <a:t>dataset</a:t>
            </a:r>
            <a:r>
              <a:rPr lang="es-PA" dirty="0"/>
              <a:t> abierto</a:t>
            </a:r>
          </a:p>
          <a:p>
            <a:pPr lvl="1"/>
            <a:r>
              <a:rPr lang="es-PA" dirty="0"/>
              <a:t>Debe ser capaz de realizar training incremental de los nuevos campos en la base de datos (20%)</a:t>
            </a:r>
          </a:p>
          <a:p>
            <a:pPr lvl="1"/>
            <a:r>
              <a:rPr lang="es-PA" dirty="0"/>
              <a:t>Capaz de mostrar las predicciones, clasificaciones o ambas (25%)</a:t>
            </a:r>
          </a:p>
          <a:p>
            <a:pPr lvl="1"/>
            <a:r>
              <a:rPr lang="es-PA" dirty="0"/>
              <a:t>Capaz de realizar reportes y estadísticas (20%)</a:t>
            </a:r>
          </a:p>
          <a:p>
            <a:pPr lvl="1"/>
            <a:r>
              <a:rPr lang="es-PA" dirty="0"/>
              <a:t>Usar Amazon Web </a:t>
            </a:r>
            <a:r>
              <a:rPr lang="es-PA" dirty="0" err="1"/>
              <a:t>Services</a:t>
            </a:r>
            <a:r>
              <a:rPr lang="es-PA" dirty="0"/>
              <a:t> (10%)</a:t>
            </a:r>
          </a:p>
          <a:p>
            <a:pPr lvl="1"/>
            <a:r>
              <a:rPr lang="es-PA" dirty="0"/>
              <a:t>Escrito en formato IEEE (15%)</a:t>
            </a:r>
          </a:p>
        </p:txBody>
      </p:sp>
      <p:pic>
        <p:nvPicPr>
          <p:cNvPr id="3074" name="Picture 2" descr="Image result for ka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5" y="1383396"/>
            <a:ext cx="3294668" cy="127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.g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35" y="5543581"/>
            <a:ext cx="2665162" cy="12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asa.g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97" y="2963227"/>
            <a:ext cx="2305541" cy="18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Midiendo el desempeño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/>
          </a:bodyPr>
          <a:lstStyle/>
          <a:p>
            <a:r>
              <a:rPr lang="es-PA" dirty="0"/>
              <a:t>¿Cómo elegirlos?</a:t>
            </a:r>
          </a:p>
          <a:p>
            <a:r>
              <a:rPr lang="es-PA" dirty="0"/>
              <a:t>Por lo completo:  garantía de una solución</a:t>
            </a:r>
          </a:p>
          <a:p>
            <a:r>
              <a:rPr lang="es-PA" dirty="0"/>
              <a:t>Óptimo: La estrategia debe definir una solución óptima</a:t>
            </a:r>
          </a:p>
          <a:p>
            <a:r>
              <a:rPr lang="es-PA" dirty="0"/>
              <a:t>Tiempo de completar:  ¿Cuánto tarda para encontrar una solución?</a:t>
            </a:r>
          </a:p>
          <a:p>
            <a:r>
              <a:rPr lang="es-PA" dirty="0"/>
              <a:t>Complejidad del espacio:  ¿Cuánta memoria es necesitada para completar la </a:t>
            </a:r>
            <a:r>
              <a:rPr lang="es-PA" dirty="0" err="1"/>
              <a:t>búsq</a:t>
            </a:r>
            <a:r>
              <a:rPr lang="es-PA" dirty="0"/>
              <a:t>.?</a:t>
            </a:r>
          </a:p>
          <a:p>
            <a:r>
              <a:rPr lang="en-US" dirty="0"/>
              <a:t>|V | + |E|</a:t>
            </a:r>
          </a:p>
          <a:p>
            <a:pPr lvl="1"/>
            <a:r>
              <a:rPr lang="es-PA" dirty="0"/>
              <a:t>V = Vértices de nodos, E = bordes</a:t>
            </a:r>
          </a:p>
          <a:p>
            <a:r>
              <a:rPr lang="es-PA" dirty="0"/>
              <a:t>Expresada en 3 partes</a:t>
            </a:r>
          </a:p>
          <a:p>
            <a:pPr lvl="1"/>
            <a:r>
              <a:rPr lang="es-PA" dirty="0"/>
              <a:t>Factor de bifurcación: máximo número de sucesores</a:t>
            </a:r>
          </a:p>
          <a:p>
            <a:pPr lvl="1"/>
            <a:r>
              <a:rPr lang="es-PA" dirty="0"/>
              <a:t>Profundidad (d): el objetivo más profundo del árbol</a:t>
            </a:r>
          </a:p>
          <a:p>
            <a:pPr lvl="1"/>
            <a:r>
              <a:rPr lang="es-PA" dirty="0"/>
              <a:t>m: distancia máxima de cualquier camino</a:t>
            </a:r>
          </a:p>
          <a:p>
            <a:r>
              <a:rPr lang="es-PA" dirty="0"/>
              <a:t>Una manera rápida de medir: </a:t>
            </a:r>
            <a:r>
              <a:rPr lang="es-PA" i="1" dirty="0"/>
              <a:t>costo de búsqueda, o usar el costo total (</a:t>
            </a:r>
            <a:r>
              <a:rPr lang="es-PA" i="1" dirty="0" err="1"/>
              <a:t>search</a:t>
            </a:r>
            <a:r>
              <a:rPr lang="es-PA" i="1" dirty="0"/>
              <a:t> + </a:t>
            </a:r>
            <a:r>
              <a:rPr lang="es-PA" i="1" dirty="0" err="1"/>
              <a:t>path</a:t>
            </a:r>
            <a:r>
              <a:rPr lang="es-PA" i="1" dirty="0"/>
              <a:t>)</a:t>
            </a:r>
            <a:r>
              <a:rPr lang="es-PA" dirty="0"/>
              <a:t>.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4874930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Estos algoritmos se llaman búsqueda ciega</a:t>
            </a:r>
          </a:p>
          <a:p>
            <a:pPr lvl="1"/>
            <a:r>
              <a:rPr lang="es-PA" dirty="0"/>
              <a:t>Generan sucesores dados estados y objetivo</a:t>
            </a:r>
          </a:p>
          <a:p>
            <a:pPr lvl="1"/>
            <a:r>
              <a:rPr lang="es-PA" dirty="0"/>
              <a:t>Los nodos son expandidos</a:t>
            </a:r>
          </a:p>
          <a:p>
            <a:r>
              <a:rPr lang="es-PA" dirty="0"/>
              <a:t>Búsqueda </a:t>
            </a:r>
            <a:r>
              <a:rPr lang="es-PA" dirty="0" err="1"/>
              <a:t>Breadth-first</a:t>
            </a:r>
            <a:r>
              <a:rPr lang="es-PA" dirty="0"/>
              <a:t> </a:t>
            </a:r>
          </a:p>
          <a:p>
            <a:pPr lvl="1"/>
            <a:r>
              <a:rPr lang="es-PA" dirty="0"/>
              <a:t>El nodo raíz se expande primero</a:t>
            </a:r>
          </a:p>
          <a:p>
            <a:pPr lvl="1"/>
            <a:r>
              <a:rPr lang="es-PA" dirty="0"/>
              <a:t>Luego los sucesores del nodo raíz</a:t>
            </a:r>
          </a:p>
          <a:p>
            <a:pPr lvl="1"/>
            <a:r>
              <a:rPr lang="es-PA" dirty="0"/>
              <a:t>Luego los sucesores</a:t>
            </a:r>
          </a:p>
          <a:p>
            <a:pPr lvl="1"/>
            <a:r>
              <a:rPr lang="es-PA" dirty="0"/>
              <a:t>Parecido al </a:t>
            </a:r>
            <a:r>
              <a:rPr lang="es-PA" dirty="0" err="1"/>
              <a:t>graph-search</a:t>
            </a:r>
            <a:endParaRPr lang="es-PA" dirty="0"/>
          </a:p>
          <a:p>
            <a:pPr lvl="1"/>
            <a:r>
              <a:rPr lang="es-PA" dirty="0"/>
              <a:t>Usa un FIFO en su frontera</a:t>
            </a:r>
          </a:p>
          <a:p>
            <a:pPr lvl="2"/>
            <a:r>
              <a:rPr lang="es-PA" dirty="0"/>
              <a:t>Nuevos nodos entran al </a:t>
            </a:r>
            <a:r>
              <a:rPr lang="es-PA" dirty="0" err="1"/>
              <a:t>fifo</a:t>
            </a:r>
            <a:endParaRPr lang="es-PA" dirty="0"/>
          </a:p>
          <a:p>
            <a:pPr lvl="2"/>
            <a:r>
              <a:rPr lang="es-PA" dirty="0"/>
              <a:t>Viejos nodos son expandidos primero</a:t>
            </a:r>
          </a:p>
          <a:p>
            <a:pPr lvl="1"/>
            <a:r>
              <a:rPr lang="es-PA" dirty="0" err="1"/>
              <a:t>Graph-Search</a:t>
            </a:r>
            <a:r>
              <a:rPr lang="es-PA" dirty="0"/>
              <a:t> aplica el objetivo en cada nodo, este no</a:t>
            </a:r>
          </a:p>
          <a:p>
            <a:pPr lvl="1"/>
            <a:r>
              <a:rPr lang="es-PA" dirty="0"/>
              <a:t>También obvia cualquier nodo ya explorado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473" y="2552007"/>
            <a:ext cx="6324351" cy="304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40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Búsqueda </a:t>
                </a:r>
                <a:r>
                  <a:rPr lang="es-PA" dirty="0" err="1"/>
                  <a:t>Breadth-first</a:t>
                </a:r>
                <a:r>
                  <a:rPr lang="es-PA" dirty="0"/>
                  <a:t> </a:t>
                </a:r>
              </a:p>
              <a:p>
                <a:pPr lvl="1"/>
                <a:r>
                  <a:rPr lang="es-PA" dirty="0"/>
                  <a:t>Completo: encontrará solución</a:t>
                </a:r>
              </a:p>
              <a:p>
                <a:pPr lvl="1"/>
                <a:r>
                  <a:rPr lang="es-PA" dirty="0"/>
                  <a:t>Encontrará en nodos más profundos lo buscado</a:t>
                </a:r>
              </a:p>
              <a:p>
                <a:pPr lvl="1"/>
                <a:r>
                  <a:rPr lang="es-PA" dirty="0"/>
                  <a:t>Se detendrá en la solución</a:t>
                </a:r>
              </a:p>
              <a:p>
                <a:pPr lvl="2"/>
                <a:r>
                  <a:rPr lang="es-PA" dirty="0"/>
                  <a:t>Siempre expande el nodo más superficial</a:t>
                </a:r>
              </a:p>
              <a:p>
                <a:pPr lvl="2"/>
                <a:r>
                  <a:rPr lang="es-PA" dirty="0"/>
                  <a:t>La solución optima no necesariamente es alguna de las primeras a expandir</a:t>
                </a:r>
              </a:p>
              <a:p>
                <a:pPr lvl="2"/>
                <a:r>
                  <a:rPr lang="es-PA" dirty="0"/>
                  <a:t>Bread-</a:t>
                </a:r>
                <a:r>
                  <a:rPr lang="es-PA" dirty="0" err="1"/>
                  <a:t>First</a:t>
                </a:r>
                <a:r>
                  <a:rPr lang="es-PA" dirty="0"/>
                  <a:t> es óptimo si los costos son iguales</a:t>
                </a:r>
              </a:p>
              <a:p>
                <a:r>
                  <a:rPr lang="es-PA" dirty="0"/>
                  <a:t>Para cada nivel que va expandiendo tendremos una complejidad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s-PA" dirty="0"/>
                  <a:t>, en donde b = niveles o nodos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dirty="0"/>
                  <a:t>nodos explorados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/>
                  <a:t> nodos en la frontera</a:t>
                </a:r>
              </a:p>
              <a:p>
                <a:r>
                  <a:rPr lang="es-PA" dirty="0"/>
                  <a:t>Problemas de memoria y tiempo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271" t="-741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11" y="5384561"/>
            <a:ext cx="6899563" cy="1168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935" y="1638705"/>
            <a:ext cx="5259185" cy="18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024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s-PA" dirty="0"/>
                  <a:t>Busqueda </a:t>
                </a:r>
                <a:r>
                  <a:rPr lang="es-PA" dirty="0" err="1"/>
                  <a:t>Uniform-Cost</a:t>
                </a:r>
                <a:endParaRPr lang="es-PA" dirty="0"/>
              </a:p>
              <a:p>
                <a:pPr lvl="1"/>
                <a:r>
                  <a:rPr lang="es-PA" dirty="0"/>
                  <a:t>Expande el nodo de menor costo g(n)</a:t>
                </a:r>
              </a:p>
              <a:p>
                <a:pPr lvl="1"/>
                <a:r>
                  <a:rPr lang="es-PA" dirty="0"/>
                  <a:t>Expande por g(n), en su lista de frontera</a:t>
                </a:r>
              </a:p>
              <a:p>
                <a:pPr lvl="1"/>
                <a:endParaRPr lang="es-PA" dirty="0"/>
              </a:p>
              <a:p>
                <a:r>
                  <a:rPr lang="es-PA" dirty="0"/>
                  <a:t>Otra diferencia vs </a:t>
                </a:r>
                <a:r>
                  <a:rPr lang="es-PA" dirty="0" err="1"/>
                  <a:t>Breadth-First</a:t>
                </a:r>
                <a:endParaRPr lang="es-PA" dirty="0"/>
              </a:p>
              <a:p>
                <a:pPr lvl="1"/>
                <a:r>
                  <a:rPr lang="es-PA" dirty="0"/>
                  <a:t>Prueba el objetivo del nodo a expandir</a:t>
                </a:r>
              </a:p>
              <a:p>
                <a:pPr lvl="2"/>
                <a:r>
                  <a:rPr lang="es-PA" dirty="0"/>
                  <a:t>Puede no ser el camino óptimo</a:t>
                </a:r>
              </a:p>
              <a:p>
                <a:pPr lvl="1"/>
                <a:r>
                  <a:rPr lang="es-PA" dirty="0"/>
                  <a:t>En caso para encontrar el mejor camino…</a:t>
                </a:r>
              </a:p>
              <a:p>
                <a:pPr lvl="2"/>
                <a:r>
                  <a:rPr lang="es-PA" dirty="0"/>
                  <a:t>Se añade una prueba al nodo</a:t>
                </a:r>
              </a:p>
              <a:p>
                <a:r>
                  <a:rPr lang="es-PA" dirty="0" err="1"/>
                  <a:t>Uniform-cost</a:t>
                </a:r>
                <a:r>
                  <a:rPr lang="es-PA" dirty="0"/>
                  <a:t> siempre expando nodos de camino óptimo</a:t>
                </a:r>
              </a:p>
              <a:p>
                <a:pPr lvl="1"/>
                <a:r>
                  <a:rPr lang="es-PA" dirty="0"/>
                  <a:t>Solo le importa el costo total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C* es el costo óptimo</a:t>
                </a:r>
              </a:p>
              <a:p>
                <a:pPr lvl="1"/>
                <a:r>
                  <a:rPr lang="es-PA" dirty="0"/>
                  <a:t>Si todos los costos son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s-PA" dirty="0"/>
                  <a:t>, la complejidad 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/>
              </a:p>
              <a:p>
                <a:pPr lvl="2"/>
                <a:r>
                  <a:rPr lang="es-PA" dirty="0"/>
                  <a:t>En este caso es un </a:t>
                </a:r>
                <a:r>
                  <a:rPr lang="es-PA" dirty="0" err="1"/>
                  <a:t>breadth-first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54" t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50" y="1455889"/>
            <a:ext cx="5399222" cy="3115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843" y="4729764"/>
            <a:ext cx="3103625" cy="20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053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s-PA" dirty="0"/>
                  <a:t>Busqueda </a:t>
                </a:r>
                <a:r>
                  <a:rPr lang="es-PA" dirty="0" err="1"/>
                  <a:t>Depth-First</a:t>
                </a:r>
                <a:endParaRPr lang="es-PA" dirty="0"/>
              </a:p>
              <a:p>
                <a:pPr lvl="1"/>
                <a:r>
                  <a:rPr lang="es-PA" dirty="0"/>
                  <a:t>Expande el nodo más profundo en la frontera</a:t>
                </a:r>
              </a:p>
              <a:p>
                <a:pPr lvl="1"/>
                <a:r>
                  <a:rPr lang="es-PA" dirty="0"/>
                  <a:t>Hasta no haber sucesor</a:t>
                </a:r>
              </a:p>
              <a:p>
                <a:pPr lvl="1"/>
                <a:r>
                  <a:rPr lang="es-PA" dirty="0"/>
                  <a:t>Es un </a:t>
                </a:r>
                <a:r>
                  <a:rPr lang="es-PA" dirty="0" err="1"/>
                  <a:t>graph-search</a:t>
                </a:r>
                <a:r>
                  <a:rPr lang="es-PA" dirty="0"/>
                  <a:t> con LIFO</a:t>
                </a:r>
              </a:p>
              <a:p>
                <a:r>
                  <a:rPr lang="es-PA" dirty="0"/>
                  <a:t>Propiedades</a:t>
                </a:r>
              </a:p>
              <a:p>
                <a:pPr lvl="1"/>
                <a:r>
                  <a:rPr lang="es-PA" dirty="0"/>
                  <a:t>En un modo de </a:t>
                </a:r>
                <a:r>
                  <a:rPr lang="es-PA" dirty="0" err="1"/>
                  <a:t>graph-search</a:t>
                </a:r>
                <a:endParaRPr lang="es-PA" dirty="0"/>
              </a:p>
              <a:p>
                <a:pPr lvl="2"/>
                <a:r>
                  <a:rPr lang="es-PA" dirty="0"/>
                  <a:t>No vuelve a repetir los mismos estados redundantes</a:t>
                </a:r>
              </a:p>
              <a:p>
                <a:pPr lvl="2"/>
                <a:r>
                  <a:rPr lang="es-PA" dirty="0"/>
                  <a:t>Expandirá cada nodo</a:t>
                </a:r>
              </a:p>
              <a:p>
                <a:pPr lvl="1"/>
                <a:r>
                  <a:rPr lang="es-PA" dirty="0"/>
                  <a:t>En un modo </a:t>
                </a:r>
                <a:r>
                  <a:rPr lang="es-PA" dirty="0" err="1"/>
                  <a:t>tree-search</a:t>
                </a:r>
                <a:endParaRPr lang="es-PA" dirty="0"/>
              </a:p>
              <a:p>
                <a:pPr lvl="2"/>
                <a:r>
                  <a:rPr lang="es-PA" dirty="0"/>
                  <a:t>Hará un </a:t>
                </a:r>
                <a:r>
                  <a:rPr lang="es-PA" dirty="0" err="1"/>
                  <a:t>loop</a:t>
                </a:r>
                <a:r>
                  <a:rPr lang="es-PA" dirty="0"/>
                  <a:t> infinito, recordar Arad-Sibiu-Arad</a:t>
                </a:r>
              </a:p>
              <a:p>
                <a:pPr lvl="2"/>
                <a:r>
                  <a:rPr lang="es-PA" dirty="0"/>
                  <a:t>Se puede modificar para que verifique </a:t>
                </a:r>
              </a:p>
              <a:p>
                <a:r>
                  <a:rPr lang="es-PA" dirty="0"/>
                  <a:t>Ambos algoritmos fallan en el problema de </a:t>
                </a:r>
                <a:r>
                  <a:rPr lang="es-PA" dirty="0" err="1"/>
                  <a:t>Knuth</a:t>
                </a:r>
                <a:r>
                  <a:rPr lang="es-PA" dirty="0"/>
                  <a:t>, </a:t>
                </a:r>
                <a:r>
                  <a:rPr lang="es-PA" dirty="0" err="1"/>
                  <a:t>depht-first</a:t>
                </a:r>
                <a:r>
                  <a:rPr lang="es-PA" dirty="0"/>
                  <a:t> aplicaría el factorial infinitamente</a:t>
                </a:r>
              </a:p>
              <a:p>
                <a:r>
                  <a:rPr lang="es-PA" dirty="0"/>
                  <a:t>Ambas no son soluciones optimas</a:t>
                </a:r>
              </a:p>
              <a:p>
                <a:r>
                  <a:rPr lang="es-PA" dirty="0"/>
                  <a:t>Su ventaja -&gt; complejidad: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/>
                  <a:t>, m = máxima profundidad m &gt;&gt; b</a:t>
                </a:r>
              </a:p>
              <a:p>
                <a:r>
                  <a:rPr lang="es-PA" dirty="0"/>
                  <a:t>En el mejor de los casos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𝑏𝑚</m:t>
                        </m:r>
                      </m:e>
                    </m:d>
                  </m:oMath>
                </a14:m>
                <a:endParaRPr lang="es-PA" dirty="0"/>
              </a:p>
              <a:p>
                <a:r>
                  <a:rPr lang="es-PA" dirty="0"/>
                  <a:t>Con </a:t>
                </a:r>
                <a:r>
                  <a:rPr lang="es-PA" dirty="0" err="1"/>
                  <a:t>depht-search</a:t>
                </a:r>
                <a:r>
                  <a:rPr lang="es-PA" dirty="0"/>
                  <a:t> la tabla de </a:t>
                </a:r>
                <a:r>
                  <a:rPr lang="es-PA" dirty="0" err="1"/>
                  <a:t>graph-search</a:t>
                </a:r>
                <a:r>
                  <a:rPr lang="es-PA" dirty="0"/>
                  <a:t> a d = 16 tomaría 156kb solamente</a:t>
                </a:r>
              </a:p>
              <a:p>
                <a:r>
                  <a:rPr lang="es-PA" dirty="0"/>
                  <a:t>Otra variante es el </a:t>
                </a:r>
                <a:r>
                  <a:rPr lang="es-PA" dirty="0" err="1"/>
                  <a:t>backtrack</a:t>
                </a:r>
                <a:r>
                  <a:rPr lang="es-PA" dirty="0"/>
                  <a:t> </a:t>
                </a:r>
                <a:r>
                  <a:rPr lang="es-PA" dirty="0" err="1"/>
                  <a:t>search</a:t>
                </a:r>
                <a:endParaRPr lang="es-PA" dirty="0"/>
              </a:p>
              <a:p>
                <a:pPr lvl="1"/>
                <a:r>
                  <a:rPr lang="es-PA" dirty="0"/>
                  <a:t>Solo un sucesor a la vez, O(m)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  <a:blipFill>
                <a:blip r:embed="rId2"/>
                <a:stretch>
                  <a:fillRect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419" y="1471353"/>
            <a:ext cx="532685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926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Búsqueda </a:t>
                </a:r>
                <a:r>
                  <a:rPr lang="es-PA" dirty="0" err="1"/>
                  <a:t>Depth-Limited</a:t>
                </a:r>
                <a:endParaRPr lang="es-PA" dirty="0"/>
              </a:p>
              <a:p>
                <a:pPr lvl="1"/>
                <a:r>
                  <a:rPr lang="es-PA" dirty="0"/>
                  <a:t>Expande nodos a una </a:t>
                </a:r>
                <a:r>
                  <a:rPr lang="es-PA" dirty="0" err="1"/>
                  <a:t>profunidad</a:t>
                </a:r>
                <a:endParaRPr lang="es-PA" dirty="0"/>
              </a:p>
              <a:p>
                <a:pPr lvl="1"/>
                <a:r>
                  <a:rPr lang="es-PA" dirty="0"/>
                  <a:t>Asume no sucesores luego de esto</a:t>
                </a:r>
              </a:p>
              <a:p>
                <a:pPr lvl="1"/>
                <a:r>
                  <a:rPr lang="es-PA" dirty="0"/>
                  <a:t>Es incompleto </a:t>
                </a:r>
                <a:r>
                  <a:rPr lang="es-PA" i="1" dirty="0"/>
                  <a:t>L &lt; d</a:t>
                </a:r>
              </a:p>
              <a:p>
                <a:pPr lvl="1"/>
                <a:r>
                  <a:rPr lang="es-PA" dirty="0"/>
                  <a:t>No óptimo cuando L &gt; d</a:t>
                </a:r>
              </a:p>
              <a:p>
                <a:pPr lvl="1"/>
                <a:r>
                  <a:rPr lang="es-PA" dirty="0"/>
                  <a:t>Complejidad en tiempo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endParaRPr lang="es-PA" b="0" dirty="0"/>
              </a:p>
              <a:p>
                <a:pPr lvl="1"/>
                <a:r>
                  <a:rPr lang="es-PA" dirty="0"/>
                  <a:t>Complejidad en espacio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𝑏𝑙</m:t>
                        </m:r>
                      </m:e>
                    </m:d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Caso especial de </a:t>
                </a:r>
                <a:r>
                  <a:rPr lang="es-PA" dirty="0" err="1"/>
                  <a:t>depht-first</a:t>
                </a:r>
                <a:endParaRPr lang="es-PA" dirty="0"/>
              </a:p>
              <a:p>
                <a:pPr lvl="1"/>
                <a:endParaRPr lang="es-PA" dirty="0"/>
              </a:p>
              <a:p>
                <a:pPr lvl="1"/>
                <a:r>
                  <a:rPr lang="es-PA" dirty="0"/>
                  <a:t>Posee dos retornos de fallo</a:t>
                </a:r>
              </a:p>
              <a:p>
                <a:pPr lvl="2"/>
                <a:r>
                  <a:rPr lang="es-PA" dirty="0" err="1"/>
                  <a:t>Failure</a:t>
                </a:r>
                <a:r>
                  <a:rPr lang="es-PA" dirty="0"/>
                  <a:t> y </a:t>
                </a:r>
                <a:r>
                  <a:rPr lang="es-PA" dirty="0" err="1"/>
                  <a:t>cut</a:t>
                </a:r>
                <a:r>
                  <a:rPr lang="es-PA" dirty="0"/>
                  <a:t> off</a:t>
                </a:r>
              </a:p>
              <a:p>
                <a:pPr lvl="2"/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  <a:blipFill>
                <a:blip r:embed="rId2"/>
                <a:stretch>
                  <a:fillRect l="-271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50" y="1471353"/>
            <a:ext cx="6584027" cy="32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168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6959298" cy="5123185"/>
          </a:xfrm>
        </p:spPr>
        <p:txBody>
          <a:bodyPr>
            <a:normAutofit/>
          </a:bodyPr>
          <a:lstStyle/>
          <a:p>
            <a:r>
              <a:rPr lang="es-PA" dirty="0"/>
              <a:t>Búsqueda </a:t>
            </a:r>
            <a:r>
              <a:rPr lang="es-PA" dirty="0" err="1"/>
              <a:t>Iterative</a:t>
            </a:r>
            <a:r>
              <a:rPr lang="es-PA" dirty="0"/>
              <a:t> </a:t>
            </a:r>
            <a:r>
              <a:rPr lang="es-PA" dirty="0" err="1"/>
              <a:t>Deepining</a:t>
            </a:r>
            <a:r>
              <a:rPr lang="es-PA" dirty="0"/>
              <a:t> </a:t>
            </a:r>
            <a:r>
              <a:rPr lang="es-PA" dirty="0" err="1"/>
              <a:t>Depht-First</a:t>
            </a:r>
            <a:endParaRPr lang="es-PA" dirty="0"/>
          </a:p>
          <a:p>
            <a:pPr lvl="1"/>
            <a:r>
              <a:rPr lang="es-PA" dirty="0"/>
              <a:t>Método combinado del árbol de búsqueda </a:t>
            </a:r>
            <a:r>
              <a:rPr lang="es-PA" dirty="0" err="1"/>
              <a:t>Depth-First</a:t>
            </a:r>
            <a:endParaRPr lang="es-PA" dirty="0"/>
          </a:p>
          <a:p>
            <a:pPr lvl="2"/>
            <a:r>
              <a:rPr lang="es-PA" dirty="0"/>
              <a:t>Incrementa el limite de 0 a 1 a 2 hasta el objetivo (d = l)</a:t>
            </a:r>
          </a:p>
          <a:p>
            <a:pPr lvl="2"/>
            <a:r>
              <a:rPr lang="es-PA" dirty="0"/>
              <a:t>Combina lo mejor de </a:t>
            </a:r>
            <a:r>
              <a:rPr lang="es-PA" dirty="0" err="1"/>
              <a:t>Depth-First</a:t>
            </a:r>
            <a:r>
              <a:rPr lang="es-PA" dirty="0"/>
              <a:t> con </a:t>
            </a:r>
            <a:r>
              <a:rPr lang="es-PA" dirty="0" err="1"/>
              <a:t>Breadth-First</a:t>
            </a:r>
            <a:endParaRPr lang="es-PA" dirty="0"/>
          </a:p>
          <a:p>
            <a:pPr lvl="3"/>
            <a:r>
              <a:rPr lang="es-PA" dirty="0"/>
              <a:t>BF: completo en la manera de bifurcar, y optimo a un nodo no </a:t>
            </a:r>
            <a:r>
              <a:rPr lang="es-PA" dirty="0" err="1"/>
              <a:t>decresciente</a:t>
            </a:r>
            <a:endParaRPr lang="es-PA" dirty="0"/>
          </a:p>
          <a:p>
            <a:pPr lvl="1"/>
            <a:r>
              <a:rPr lang="es-PA" dirty="0"/>
              <a:t>Total de Nodos: N(IDS) = (d)b + (d-1)b^2 + … + (1)</a:t>
            </a:r>
            <a:r>
              <a:rPr lang="es-PA" dirty="0" err="1"/>
              <a:t>b^d</a:t>
            </a:r>
            <a:endParaRPr lang="es-PA" dirty="0"/>
          </a:p>
          <a:p>
            <a:pPr lvl="2"/>
            <a:r>
              <a:rPr lang="es-PA" dirty="0"/>
              <a:t>Para b = 10 d = 5</a:t>
            </a:r>
          </a:p>
          <a:p>
            <a:pPr lvl="3"/>
            <a:r>
              <a:rPr lang="es-PA" dirty="0"/>
              <a:t>N(IDS) = 50 + 400 + 3000 + 20000 + 100000 = 123450</a:t>
            </a:r>
          </a:p>
          <a:p>
            <a:pPr lvl="3"/>
            <a:r>
              <a:rPr lang="es-PA" dirty="0"/>
              <a:t>N(BFS) = 10 + 100 + 1000 + 10000 + 100000 = 111,110</a:t>
            </a:r>
          </a:p>
          <a:p>
            <a:pPr lvl="1"/>
            <a:r>
              <a:rPr lang="es-PA" dirty="0"/>
              <a:t>Es análogo a </a:t>
            </a:r>
            <a:r>
              <a:rPr lang="es-PA" dirty="0" err="1"/>
              <a:t>breadth-first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2"/>
            <a:r>
              <a:rPr lang="es-PA" dirty="0"/>
              <a:t>Explora todos los nodos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116" y="5669649"/>
            <a:ext cx="5552901" cy="983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179" y="1353590"/>
            <a:ext cx="4359082" cy="41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584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Búsqueda Bidireccional</a:t>
                </a:r>
              </a:p>
              <a:p>
                <a:pPr lvl="1"/>
                <a:r>
                  <a:rPr lang="es-PA" dirty="0"/>
                  <a:t>Corre dos búsquedas simultaneas</a:t>
                </a:r>
              </a:p>
              <a:p>
                <a:pPr lvl="2"/>
                <a:r>
                  <a:rPr lang="es-PA" dirty="0"/>
                  <a:t>Estado Inicial -&gt; objetivo</a:t>
                </a:r>
              </a:p>
              <a:p>
                <a:pPr lvl="2"/>
                <a:r>
                  <a:rPr lang="es-PA" dirty="0"/>
                  <a:t>Objetivo -&gt; Estado Inicial</a:t>
                </a:r>
              </a:p>
              <a:p>
                <a:pPr lvl="2"/>
                <a:r>
                  <a:rPr lang="es-PA" dirty="0"/>
                  <a:t>Motivación: A la larga…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Reemplaza la prueba de objetivo = solución</a:t>
                </a:r>
              </a:p>
              <a:p>
                <a:pPr lvl="2"/>
                <a:r>
                  <a:rPr lang="es-PA" dirty="0"/>
                  <a:t>¿Dónde se intersectan las búsquedas?, </a:t>
                </a:r>
                <a:r>
                  <a:rPr lang="es-PA" dirty="0" err="1"/>
                  <a:t>ejm</a:t>
                </a:r>
                <a:r>
                  <a:rPr lang="es-PA" dirty="0"/>
                  <a:t>. a d = 6, </a:t>
                </a:r>
                <a:r>
                  <a:rPr lang="es-PA" dirty="0" err="1"/>
                  <a:t>solucina</a:t>
                </a:r>
                <a:r>
                  <a:rPr lang="es-PA" dirty="0"/>
                  <a:t> a d = 3</a:t>
                </a:r>
              </a:p>
              <a:p>
                <a:pPr lvl="2"/>
                <a:r>
                  <a:rPr lang="es-PA" dirty="0"/>
                  <a:t>O cada vez que se expande un nodo</a:t>
                </a:r>
              </a:p>
              <a:p>
                <a:pPr lvl="1"/>
                <a:r>
                  <a:rPr lang="es-PA" b="0" dirty="0"/>
                  <a:t>Complejidad en tiempo: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Complejidad en espacio: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/>
              </a:p>
              <a:p>
                <a:r>
                  <a:rPr lang="es-PA" dirty="0"/>
                  <a:t>Buscamos hacia atrás buscando los predecesores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938" y="1529542"/>
            <a:ext cx="3657513" cy="18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208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Comparando Estrategias Uniformes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7" y="2584910"/>
            <a:ext cx="10802701" cy="23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859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Estrategias informadas</a:t>
            </a:r>
          </a:p>
          <a:p>
            <a:pPr lvl="1"/>
            <a:r>
              <a:rPr lang="es-PA" dirty="0"/>
              <a:t>Soluciones más eficientes</a:t>
            </a:r>
          </a:p>
          <a:p>
            <a:r>
              <a:rPr lang="es-PA" dirty="0"/>
              <a:t>Búsqueda </a:t>
            </a:r>
            <a:r>
              <a:rPr lang="es-PA" dirty="0" err="1"/>
              <a:t>Best-First</a:t>
            </a:r>
            <a:endParaRPr lang="es-PA" dirty="0"/>
          </a:p>
          <a:p>
            <a:pPr lvl="1"/>
            <a:r>
              <a:rPr lang="es-PA" dirty="0"/>
              <a:t>Derivada de </a:t>
            </a:r>
            <a:r>
              <a:rPr lang="es-PA" dirty="0" err="1"/>
              <a:t>Tree-Search</a:t>
            </a:r>
            <a:r>
              <a:rPr lang="es-PA" dirty="0"/>
              <a:t> y </a:t>
            </a:r>
            <a:r>
              <a:rPr lang="es-PA" dirty="0" err="1"/>
              <a:t>Graph-Search</a:t>
            </a:r>
            <a:endParaRPr lang="es-PA" dirty="0"/>
          </a:p>
          <a:p>
            <a:pPr lvl="1"/>
            <a:r>
              <a:rPr lang="es-PA" i="1" dirty="0"/>
              <a:t>Construye cada nodo</a:t>
            </a:r>
            <a:r>
              <a:rPr lang="es-PA" dirty="0"/>
              <a:t> basado en una </a:t>
            </a:r>
            <a:r>
              <a:rPr lang="es-PA" i="1" dirty="0"/>
              <a:t>función de evaluación</a:t>
            </a:r>
          </a:p>
          <a:p>
            <a:pPr lvl="1"/>
            <a:r>
              <a:rPr lang="es-PA" i="1" dirty="0"/>
              <a:t>h(n) = costo estimado del camino menos costoso del estado ‘s’ al nodo ‘n’</a:t>
            </a:r>
          </a:p>
          <a:p>
            <a:pPr lvl="1"/>
            <a:r>
              <a:rPr lang="es-PA" i="1" dirty="0"/>
              <a:t>El objetivo tiene h(n) = 0</a:t>
            </a:r>
          </a:p>
          <a:p>
            <a:pPr lvl="1"/>
            <a:endParaRPr lang="es-PA" i="1" dirty="0"/>
          </a:p>
        </p:txBody>
      </p:sp>
      <p:pic>
        <p:nvPicPr>
          <p:cNvPr id="13314" name="Picture 2" descr="Image result for best first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96" y="4139273"/>
            <a:ext cx="3004762" cy="257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1004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10714</TotalTime>
  <Words>15766</Words>
  <Application>Microsoft Office PowerPoint</Application>
  <PresentationFormat>Widescreen</PresentationFormat>
  <Paragraphs>2292</Paragraphs>
  <Slides>194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194</vt:i4>
      </vt:variant>
    </vt:vector>
  </HeadingPairs>
  <TitlesOfParts>
    <vt:vector size="202" baseType="lpstr">
      <vt:lpstr>Arial</vt:lpstr>
      <vt:lpstr>Cambria Math</vt:lpstr>
      <vt:lpstr>Century Gothic</vt:lpstr>
      <vt:lpstr>helvetica neue</vt:lpstr>
      <vt:lpstr>Symbol</vt:lpstr>
      <vt:lpstr>Wingdings</vt:lpstr>
      <vt:lpstr>Wingdings 3</vt:lpstr>
      <vt:lpstr>Ion</vt:lpstr>
      <vt:lpstr>INTELIGENCIA ARTIFICIAL</vt:lpstr>
      <vt:lpstr>Formato del Curso</vt:lpstr>
      <vt:lpstr>Reglas del Curso</vt:lpstr>
      <vt:lpstr>Reglas del Curso</vt:lpstr>
      <vt:lpstr>Reglas del Curso</vt:lpstr>
      <vt:lpstr>Reglas del Curso</vt:lpstr>
      <vt:lpstr>Objetivos</vt:lpstr>
      <vt:lpstr>División de Porcentajes</vt:lpstr>
      <vt:lpstr>Proyecto Final – Construir un Sistema de Inteligencia Artificial</vt:lpstr>
      <vt:lpstr>Introducción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Siguiente Clase – Laboratorio 1</vt:lpstr>
      <vt:lpstr>PowerPoint Presentation</vt:lpstr>
      <vt:lpstr>Inteligencia Artificial - ¿Qué Es?</vt:lpstr>
      <vt:lpstr>Inteligencia Artificial - ¿Qué Es?</vt:lpstr>
      <vt:lpstr>Inteligencia Artificial - ¿Qué Es?</vt:lpstr>
      <vt:lpstr>Inteligencia Artificial – La prueba de Turing</vt:lpstr>
      <vt:lpstr>Inteligencia Artificial – La prueba de Turing</vt:lpstr>
      <vt:lpstr>Inteligencia Artificial – Pensando Humanamente – Modelo Cognitivo</vt:lpstr>
      <vt:lpstr>Inteligencia Artificial – Aproximación de las Leyes del Pensamiento</vt:lpstr>
      <vt:lpstr>Inteligencia Artificial – Fundaciones</vt:lpstr>
      <vt:lpstr>Inteligencia Artificial – Fundaciones</vt:lpstr>
      <vt:lpstr>Inteligencia Artificial – Fundaciones</vt:lpstr>
      <vt:lpstr>Inteligencia Artificial – Matemáticas</vt:lpstr>
      <vt:lpstr>Inteligencia Artificial – Matemáticas</vt:lpstr>
      <vt:lpstr>Inteligencia Artificial – Matemáticas</vt:lpstr>
      <vt:lpstr>Inteligencia Artificial – Economía</vt:lpstr>
      <vt:lpstr>Inteligencia Artificial – Economía</vt:lpstr>
      <vt:lpstr>Inteligencia Artificial – Neurociencia</vt:lpstr>
      <vt:lpstr>Inteligencia Artificial – Neurociencia</vt:lpstr>
      <vt:lpstr>Inteligencia Artificial – Psicología</vt:lpstr>
      <vt:lpstr>Inteligencia Artificial – Ingenieria Computacional</vt:lpstr>
      <vt:lpstr>Inteligencia Artificial – Ingenieria Computacional</vt:lpstr>
      <vt:lpstr>Inteligencia Artificial – Teoría de Control y Cibernética</vt:lpstr>
      <vt:lpstr>Inteligencia Artificial – Teoría de Control y Cibernética</vt:lpstr>
      <vt:lpstr>Inteligencia Artificial – Lingüística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Agentes Inteligentes</vt:lpstr>
      <vt:lpstr>Inteligencia Artificial – Buen Comportamiento</vt:lpstr>
      <vt:lpstr>Inteligencia Artificial – Buen Comportamiento</vt:lpstr>
      <vt:lpstr>Inteligencia Artificial – Buen Comportamiento</vt:lpstr>
      <vt:lpstr>PowerPoint Presentation</vt:lpstr>
      <vt:lpstr>Inteligencia Artificial – Buen Comportamiento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Siguiente Clase – Laboratorio 2</vt:lpstr>
      <vt:lpstr>PowerPoint Presentation</vt:lpstr>
      <vt:lpstr>Resolviendo problemas por Búsqueda</vt:lpstr>
      <vt:lpstr>Resolviendo problemas por Búsqueda Agentes resolucionadores de problemas</vt:lpstr>
      <vt:lpstr>Resolviendo problemas por Búsqueda Agentes resolucionadores de problemas</vt:lpstr>
      <vt:lpstr>Resolviendo problemas por Búsqueda Problemas bien definidos y soluciones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Buscando para soluciones</vt:lpstr>
      <vt:lpstr>Resolviendo problemas por Búsqueda Algoritmos Graph Search y Tree Search</vt:lpstr>
      <vt:lpstr>Resolviendo problemas por Búsqueda Infraestructura de Algoritmos de Búsqueda</vt:lpstr>
      <vt:lpstr>Resolviendo problemas por Búsqueda Midiendo el desempeño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Comparando Estrategias Uniformes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PowerPoint Presentation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“Simulated Annealing”</vt:lpstr>
      <vt:lpstr>Más allá de la búsqueda clásica Búsqueda “Local Beam”</vt:lpstr>
      <vt:lpstr>Más allá de la búsqueda clásica Búsqueda “Algoritmos Genéticos”</vt:lpstr>
      <vt:lpstr>Más allá de la búsqueda clásica Búsqueda “Algoritmos Genéticos”</vt:lpstr>
      <vt:lpstr>Más allá de la búsqueda clásica Búsqueda “Algoritmos Genéticos”</vt:lpstr>
      <vt:lpstr>Más allá de la búsqueda clásica Búsqueda Local en Espacios Continuos</vt:lpstr>
      <vt:lpstr>Más allá de la búsqueda clásica Búsqueda Local en Espacios Continuos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En Línea</vt:lpstr>
      <vt:lpstr>Más allá de la búsqueda clásica Búsqueda En Línea</vt:lpstr>
      <vt:lpstr>Más allá de la búsqueda clásica Agentes de Búsqueda En Línea</vt:lpstr>
      <vt:lpstr>Más allá de la búsqueda clásica Búsqueda En Línea Local</vt:lpstr>
      <vt:lpstr>Más allá de la búsqueda clásica Búsqueda En Línea Local</vt:lpstr>
      <vt:lpstr>Más allá de la búsqueda clásica Aprendiendo en Búsqueda Online</vt:lpstr>
      <vt:lpstr>PowerPoint Presentation</vt:lpstr>
      <vt:lpstr>Búsqueda Adversarial Juegos</vt:lpstr>
      <vt:lpstr>Búsqueda Adversarial Juegos</vt:lpstr>
      <vt:lpstr>Búsqueda Adversarial Juegos</vt:lpstr>
      <vt:lpstr>Búsqueda Adversarial Juegos</vt:lpstr>
      <vt:lpstr>Búsqueda Adversarial Decisión óptima en juegos</vt:lpstr>
      <vt:lpstr>Búsqueda Adversarial Decisión óptima en juegos</vt:lpstr>
      <vt:lpstr>Búsqueda Adversarial Decisión óptima en juegos</vt:lpstr>
      <vt:lpstr>Búsqueda Adversarial “Pruning” Alfa-Beta</vt:lpstr>
      <vt:lpstr>Búsqueda Adversarial “Pruning” Alfa-Beta</vt:lpstr>
      <vt:lpstr>Búsqueda Adversarial “Pruning” Alfa-Beta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Juegos Estocásticos</vt:lpstr>
      <vt:lpstr>Búsqueda Adversarial Juegos Estocásticos</vt:lpstr>
      <vt:lpstr>Búsqueda Adversarial Juegos Parcialmente Observables</vt:lpstr>
      <vt:lpstr>Búsqueda Adversarial Juegos Parcialmente Observables</vt:lpstr>
      <vt:lpstr>Búsqueda Adversarial Juegos Parcialmente Observables</vt:lpstr>
      <vt:lpstr>Búsqueda Adversarial Programas de Estado del Arte</vt:lpstr>
      <vt:lpstr>Búsqueda Adversarial Programas de Estado del Arte</vt:lpstr>
      <vt:lpstr>Búsqueda Adversarial Programas de Estado del Arte</vt:lpstr>
      <vt:lpstr>Búsqueda Adversarial Programas de Estado del Arte</vt:lpstr>
      <vt:lpstr>Búsqueda Adversarial Aproximaciones Alternativas</vt:lpstr>
      <vt:lpstr>PowerPoint Presentation</vt:lpstr>
      <vt:lpstr>Problemas de Satisfacción de Restricciones</vt:lpstr>
      <vt:lpstr>Problemas de Satisfacción de Restricciones Definiendo Problemas de Búsqueda</vt:lpstr>
      <vt:lpstr>Problemas de Satisfacción de Restricciones Ejemplo Coloreando un Mapa</vt:lpstr>
      <vt:lpstr>Problemas de Satisfacción de Restricciones Ejemplo Ensamblaje en Fábrica</vt:lpstr>
      <vt:lpstr>Problemas de Satisfacción de Restricciones Variaciones del formalismo de CSP</vt:lpstr>
      <vt:lpstr>Problemas de Satisfacción de Restricciones Variaciones del formalismo de CSP</vt:lpstr>
      <vt:lpstr>Problemas de Satisfacción de Restricciones Variaciones del formalismo de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 Local para CSPs</vt:lpstr>
      <vt:lpstr>Problemas de Satisfacción de Restricciones Estructura de Problemas</vt:lpstr>
      <vt:lpstr>Problemas de Satisfacción de Restricciones Estructura de Problemas</vt:lpstr>
      <vt:lpstr>Problemas de Satisfacción de Restricciones Estructura de Problemas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issaiass</cp:lastModifiedBy>
  <cp:revision>584</cp:revision>
  <dcterms:created xsi:type="dcterms:W3CDTF">2018-02-28T08:20:25Z</dcterms:created>
  <dcterms:modified xsi:type="dcterms:W3CDTF">2020-09-30T17:47:02Z</dcterms:modified>
</cp:coreProperties>
</file>